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05" r:id="rId2"/>
    <p:sldId id="306" r:id="rId3"/>
    <p:sldId id="307" r:id="rId4"/>
    <p:sldId id="303" r:id="rId5"/>
    <p:sldId id="308" r:id="rId6"/>
    <p:sldId id="315" r:id="rId7"/>
    <p:sldId id="316" r:id="rId8"/>
    <p:sldId id="317" r:id="rId9"/>
    <p:sldId id="318" r:id="rId10"/>
    <p:sldId id="319" r:id="rId11"/>
    <p:sldId id="320" r:id="rId12"/>
    <p:sldId id="309" r:id="rId13"/>
    <p:sldId id="311" r:id="rId14"/>
    <p:sldId id="310" r:id="rId15"/>
    <p:sldId id="312" r:id="rId16"/>
    <p:sldId id="313" r:id="rId17"/>
    <p:sldId id="32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2" d="100"/>
          <a:sy n="112" d="100"/>
        </p:scale>
        <p:origin x="41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067BD-1E0E-4F63-BBB3-51E2BD3FEE8D}" type="datetimeFigureOut">
              <a:rPr lang="en-US" smtClean="0"/>
              <a:t>7/31/2019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68B4F1-4360-4FB5-BC09-E825284F2CCF}" type="slidenum">
              <a:rPr lang="en-US" smtClean="0"/>
              <a:t>‹#›</a:t>
            </a:fld>
            <a:endParaRPr lang="en-US"/>
          </a:p>
        </p:txBody>
      </p:sp>
    </p:spTree>
    <p:extLst>
      <p:ext uri="{BB962C8B-B14F-4D97-AF65-F5344CB8AC3E}">
        <p14:creationId xmlns:p14="http://schemas.microsoft.com/office/powerpoint/2010/main" val="60337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a:t>
            </a:fld>
            <a:endParaRPr lang="en-US"/>
          </a:p>
        </p:txBody>
      </p:sp>
    </p:spTree>
    <p:extLst>
      <p:ext uri="{BB962C8B-B14F-4D97-AF65-F5344CB8AC3E}">
        <p14:creationId xmlns:p14="http://schemas.microsoft.com/office/powerpoint/2010/main" val="1155800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13</a:t>
            </a:fld>
            <a:endParaRPr lang="en-US"/>
          </a:p>
        </p:txBody>
      </p:sp>
    </p:spTree>
    <p:extLst>
      <p:ext uri="{BB962C8B-B14F-4D97-AF65-F5344CB8AC3E}">
        <p14:creationId xmlns:p14="http://schemas.microsoft.com/office/powerpoint/2010/main" val="153906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14</a:t>
            </a:fld>
            <a:endParaRPr lang="en-US"/>
          </a:p>
        </p:txBody>
      </p:sp>
    </p:spTree>
    <p:extLst>
      <p:ext uri="{BB962C8B-B14F-4D97-AF65-F5344CB8AC3E}">
        <p14:creationId xmlns:p14="http://schemas.microsoft.com/office/powerpoint/2010/main" val="3221439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15</a:t>
            </a:fld>
            <a:endParaRPr lang="en-US"/>
          </a:p>
        </p:txBody>
      </p:sp>
    </p:spTree>
    <p:extLst>
      <p:ext uri="{BB962C8B-B14F-4D97-AF65-F5344CB8AC3E}">
        <p14:creationId xmlns:p14="http://schemas.microsoft.com/office/powerpoint/2010/main" val="1360888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16</a:t>
            </a:fld>
            <a:endParaRPr lang="en-US"/>
          </a:p>
        </p:txBody>
      </p:sp>
    </p:spTree>
    <p:extLst>
      <p:ext uri="{BB962C8B-B14F-4D97-AF65-F5344CB8AC3E}">
        <p14:creationId xmlns:p14="http://schemas.microsoft.com/office/powerpoint/2010/main" val="21522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5</a:t>
            </a:fld>
            <a:endParaRPr lang="en-US"/>
          </a:p>
        </p:txBody>
      </p:sp>
    </p:spTree>
    <p:extLst>
      <p:ext uri="{BB962C8B-B14F-4D97-AF65-F5344CB8AC3E}">
        <p14:creationId xmlns:p14="http://schemas.microsoft.com/office/powerpoint/2010/main" val="223756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6</a:t>
            </a:fld>
            <a:endParaRPr lang="en-US"/>
          </a:p>
        </p:txBody>
      </p:sp>
    </p:spTree>
    <p:extLst>
      <p:ext uri="{BB962C8B-B14F-4D97-AF65-F5344CB8AC3E}">
        <p14:creationId xmlns:p14="http://schemas.microsoft.com/office/powerpoint/2010/main" val="60049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7</a:t>
            </a:fld>
            <a:endParaRPr lang="en-US"/>
          </a:p>
        </p:txBody>
      </p:sp>
    </p:spTree>
    <p:extLst>
      <p:ext uri="{BB962C8B-B14F-4D97-AF65-F5344CB8AC3E}">
        <p14:creationId xmlns:p14="http://schemas.microsoft.com/office/powerpoint/2010/main" val="77624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8</a:t>
            </a:fld>
            <a:endParaRPr lang="en-US"/>
          </a:p>
        </p:txBody>
      </p:sp>
    </p:spTree>
    <p:extLst>
      <p:ext uri="{BB962C8B-B14F-4D97-AF65-F5344CB8AC3E}">
        <p14:creationId xmlns:p14="http://schemas.microsoft.com/office/powerpoint/2010/main" val="237973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9</a:t>
            </a:fld>
            <a:endParaRPr lang="en-US"/>
          </a:p>
        </p:txBody>
      </p:sp>
    </p:spTree>
    <p:extLst>
      <p:ext uri="{BB962C8B-B14F-4D97-AF65-F5344CB8AC3E}">
        <p14:creationId xmlns:p14="http://schemas.microsoft.com/office/powerpoint/2010/main" val="4281981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component, a number of small parcels along a street network can be extruded based on setback for each street. The street name separated by comma and setback distance separated by comma are input. It references a Rhino3d layer for the street centerline geometry and checks which site is closest to what street. Then the corresponding setback value is used to determine the region which can be extruded. Finally based on the FSR, the region is extruded and massing generated.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10</a:t>
            </a:fld>
            <a:endParaRPr lang="en-US"/>
          </a:p>
        </p:txBody>
      </p:sp>
    </p:spTree>
    <p:extLst>
      <p:ext uri="{BB962C8B-B14F-4D97-AF65-F5344CB8AC3E}">
        <p14:creationId xmlns:p14="http://schemas.microsoft.com/office/powerpoint/2010/main" val="323586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component, a number of small parcels along a street network can be extruded based on setback for each street. The street name separated by comma and setback distance separated by comma are input. It references a Rhino3d layer for the street centerline geometry and checks which site is closest to what street. Then the corresponding setback value is used to determine the region which can be extruded. Finally based on the FSR, the region is extruded and massing generated.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11</a:t>
            </a:fld>
            <a:endParaRPr lang="en-US"/>
          </a:p>
        </p:txBody>
      </p:sp>
    </p:spTree>
    <p:extLst>
      <p:ext uri="{BB962C8B-B14F-4D97-AF65-F5344CB8AC3E}">
        <p14:creationId xmlns:p14="http://schemas.microsoft.com/office/powerpoint/2010/main" val="16645642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12</a:t>
            </a:fld>
            <a:endParaRPr lang="en-US"/>
          </a:p>
        </p:txBody>
      </p:sp>
    </p:spTree>
    <p:extLst>
      <p:ext uri="{BB962C8B-B14F-4D97-AF65-F5344CB8AC3E}">
        <p14:creationId xmlns:p14="http://schemas.microsoft.com/office/powerpoint/2010/main" val="147003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A729-52DE-4C20-8588-73920AF4CE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7B3DB-0681-440F-90E7-189C487DD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353787-DDAB-45C5-919A-43427DDD707C}"/>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DA8A13D9-06B5-4E96-98E4-A2537FFD3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370DD-7090-4E96-B5EE-B9077F22AC97}"/>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2313325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BA151-F251-442A-851F-418C133095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2FFCD2-5429-4D7C-A08C-CE612B910E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37AE0-488B-4BC1-96B7-372ABD5A45FE}"/>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B21CE972-3033-403F-8F1C-5B4C69F68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0DF90-9054-4EFC-93F6-63F57E039419}"/>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332501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9CB4C1-3FF6-4C22-A0B6-A92D650EBC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7F12B1-689F-44E1-A682-EFAFE1415E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287ED0-9311-4FF9-96E4-94C52C229C73}"/>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56FA0994-1F30-4946-9EFF-67C8B4328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DED93-ED51-44A4-83D7-BD680243F909}"/>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2872825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F641C-D645-4F8A-A128-9EABA4E1A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D9CCB-A903-456B-940C-883BBCF3B0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F5D30-9ED6-455C-9909-E86B64B62977}"/>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225AC746-A25A-42E0-A8C4-B92E4593B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63FEB-DDB8-4956-9307-734C631041D5}"/>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231959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A52E-5C11-4DA0-AFD5-0E7EC15FFC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6A8730-D923-405C-B844-9C58ECE714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4FED3D-D11A-4575-8C85-A8CFABA0E813}"/>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4CF94693-6E21-4C99-8F46-8EF809C27E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FAF0D5-3E87-45D1-B698-0516B48B312F}"/>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829566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2F59-B275-4DBE-89F2-F7267C7990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3CD3E8-1CCB-45F7-850D-A4202A72A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4F8B59-8E81-40F6-9142-07D29CE53AB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FE383AD-6ABA-4AB4-8405-13E5B1420671}"/>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6" name="Footer Placeholder 5">
            <a:extLst>
              <a:ext uri="{FF2B5EF4-FFF2-40B4-BE49-F238E27FC236}">
                <a16:creationId xmlns:a16="http://schemas.microsoft.com/office/drawing/2014/main" id="{6316E07B-BD1C-48EB-B779-2E507CA38F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D69215-84C7-4B0C-A573-34AF4A61C2E0}"/>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2027760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BC9A-5254-45D6-B78F-765A2462A9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BB3FE9-4E90-4D8F-A66C-D2FF3DEADF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EA6F4F-07E0-4F8F-882B-D16DC7C977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8864AB-E3D0-452B-9E06-C7E437D13D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5E9C3-AF18-4847-A8C1-EFDB0A1105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08C43C-91C9-4AAF-825E-FC9E9E3AEACB}"/>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8" name="Footer Placeholder 7">
            <a:extLst>
              <a:ext uri="{FF2B5EF4-FFF2-40B4-BE49-F238E27FC236}">
                <a16:creationId xmlns:a16="http://schemas.microsoft.com/office/drawing/2014/main" id="{296C66C3-1E08-4710-B9CA-3E00489FFF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1320B-DDE5-426B-BF07-038E182D13AE}"/>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4190708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832B-5510-44C1-8909-53FB6907CD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E6BC70-93A9-4CE9-8407-9820DCA0600A}"/>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4" name="Footer Placeholder 3">
            <a:extLst>
              <a:ext uri="{FF2B5EF4-FFF2-40B4-BE49-F238E27FC236}">
                <a16:creationId xmlns:a16="http://schemas.microsoft.com/office/drawing/2014/main" id="{212669F6-601C-4EC3-8A33-559B53F3E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871D3C-3DB2-4369-9224-55579ACBE158}"/>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1100447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4B27DD-9026-4F81-86D5-DD7038099884}"/>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3" name="Footer Placeholder 2">
            <a:extLst>
              <a:ext uri="{FF2B5EF4-FFF2-40B4-BE49-F238E27FC236}">
                <a16:creationId xmlns:a16="http://schemas.microsoft.com/office/drawing/2014/main" id="{9000E4D0-7B1B-4F1C-820C-0DA123212D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7CEDCB-0391-4D10-AE5C-816519616828}"/>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830276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EB1B-A6E7-4ABA-B040-86643627A2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88F81B-BF38-45E6-A8D6-91B07E72AE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03943F-AA35-4D76-80E2-2C70F1A84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3DA379-A66A-4323-A6BC-CE79A446FA3F}"/>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6" name="Footer Placeholder 5">
            <a:extLst>
              <a:ext uri="{FF2B5EF4-FFF2-40B4-BE49-F238E27FC236}">
                <a16:creationId xmlns:a16="http://schemas.microsoft.com/office/drawing/2014/main" id="{05CF34CE-4253-4BB9-9C41-F6F4AF71D6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CC1D9-6BF8-4DF0-893E-D1C1CD9C2661}"/>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337192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6EB86-2DD8-4894-A3C9-0B16930607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497F3A-FFE5-4C86-A3DF-E14FEB5D58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11ACAC-A837-460D-A328-11903B0BEB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7C85C0-EF1D-4CD5-9AEC-C8A1C7F4F52E}"/>
              </a:ext>
            </a:extLst>
          </p:cNvPr>
          <p:cNvSpPr>
            <a:spLocks noGrp="1"/>
          </p:cNvSpPr>
          <p:nvPr>
            <p:ph type="dt" sz="half" idx="10"/>
          </p:nvPr>
        </p:nvSpPr>
        <p:spPr/>
        <p:txBody>
          <a:bodyPr/>
          <a:lstStyle/>
          <a:p>
            <a:fld id="{113AB3A2-8F69-432D-B51B-089F0CD4256C}" type="datetimeFigureOut">
              <a:rPr lang="en-US" smtClean="0"/>
              <a:t>7/31/2019</a:t>
            </a:fld>
            <a:endParaRPr lang="en-US"/>
          </a:p>
        </p:txBody>
      </p:sp>
      <p:sp>
        <p:nvSpPr>
          <p:cNvPr id="6" name="Footer Placeholder 5">
            <a:extLst>
              <a:ext uri="{FF2B5EF4-FFF2-40B4-BE49-F238E27FC236}">
                <a16:creationId xmlns:a16="http://schemas.microsoft.com/office/drawing/2014/main" id="{B4058CD7-7F2E-4470-9E42-026025765F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93AD9B-65A5-4FCC-9BE1-2482BB4EE116}"/>
              </a:ext>
            </a:extLst>
          </p:cNvPr>
          <p:cNvSpPr>
            <a:spLocks noGrp="1"/>
          </p:cNvSpPr>
          <p:nvPr>
            <p:ph type="sldNum" sz="quarter" idx="12"/>
          </p:nvPr>
        </p:nvSpPr>
        <p:spPr/>
        <p:txBody>
          <a:bodyPr/>
          <a:lstStyle/>
          <a:p>
            <a:fld id="{847F3EBD-5443-4546-8F3F-EFCB5489D5FC}" type="slidenum">
              <a:rPr lang="en-US" smtClean="0"/>
              <a:t>‹#›</a:t>
            </a:fld>
            <a:endParaRPr lang="en-US"/>
          </a:p>
        </p:txBody>
      </p:sp>
    </p:spTree>
    <p:extLst>
      <p:ext uri="{BB962C8B-B14F-4D97-AF65-F5344CB8AC3E}">
        <p14:creationId xmlns:p14="http://schemas.microsoft.com/office/powerpoint/2010/main" val="2897292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3D0EEC-B65D-46B4-97D3-82FD810E73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59B983-DF1F-4EBC-A795-41763A3767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78E01-E041-4DEB-BC7D-F6CDE34E99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AB3A2-8F69-432D-B51B-089F0CD4256C}" type="datetimeFigureOut">
              <a:rPr lang="en-US" smtClean="0"/>
              <a:t>7/31/2019</a:t>
            </a:fld>
            <a:endParaRPr lang="en-US"/>
          </a:p>
        </p:txBody>
      </p:sp>
      <p:sp>
        <p:nvSpPr>
          <p:cNvPr id="5" name="Footer Placeholder 4">
            <a:extLst>
              <a:ext uri="{FF2B5EF4-FFF2-40B4-BE49-F238E27FC236}">
                <a16:creationId xmlns:a16="http://schemas.microsoft.com/office/drawing/2014/main" id="{FA9D4DA8-EB47-43DC-9DCC-73BB8A1240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B4E36D-7BE6-403C-B93C-A937A3EA04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7F3EBD-5443-4546-8F3F-EFCB5489D5FC}" type="slidenum">
              <a:rPr lang="en-US" smtClean="0"/>
              <a:t>‹#›</a:t>
            </a:fld>
            <a:endParaRPr lang="en-US"/>
          </a:p>
        </p:txBody>
      </p:sp>
    </p:spTree>
    <p:extLst>
      <p:ext uri="{BB962C8B-B14F-4D97-AF65-F5344CB8AC3E}">
        <p14:creationId xmlns:p14="http://schemas.microsoft.com/office/powerpoint/2010/main" val="1837699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4.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2.png"/><Relationship Id="rId4" Type="http://schemas.openxmlformats.org/officeDocument/2006/relationships/image" Target="../media/image4.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4.png"/><Relationship Id="rId7" Type="http://schemas.openxmlformats.org/officeDocument/2006/relationships/image" Target="../media/image3.png"/><Relationship Id="rId12"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63.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65.pn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9.png"/><Relationship Id="rId7"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9.png"/><Relationship Id="rId7" Type="http://schemas.openxmlformats.org/officeDocument/2006/relationships/image" Target="../media/image2.png"/><Relationship Id="rId12"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59.png"/><Relationship Id="rId10"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3.png"/><Relationship Id="rId7"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7.gif"/><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png"/><Relationship Id="rId12"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41.png"/><Relationship Id="rId5" Type="http://schemas.openxmlformats.org/officeDocument/2006/relationships/image" Target="../media/image2.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48.png"/><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pn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80C9C3DE-92DF-42AD-B8F1-B77BA8858BA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pic>
        <p:nvPicPr>
          <p:cNvPr id="79" name="Picture 78">
            <a:extLst>
              <a:ext uri="{FF2B5EF4-FFF2-40B4-BE49-F238E27FC236}">
                <a16:creationId xmlns:a16="http://schemas.microsoft.com/office/drawing/2014/main" id="{FD362F5C-4BDD-46A7-AAD6-3A2E22E439C0}"/>
              </a:ext>
            </a:extLst>
          </p:cNvPr>
          <p:cNvPicPr>
            <a:picLocks noChangeAspect="1"/>
          </p:cNvPicPr>
          <p:nvPr/>
        </p:nvPicPr>
        <p:blipFill rotWithShape="1">
          <a:blip r:embed="rId3"/>
          <a:srcRect l="19532" t="18444" r="16735" b="17768"/>
          <a:stretch/>
        </p:blipFill>
        <p:spPr>
          <a:xfrm>
            <a:off x="9774088" y="1844320"/>
            <a:ext cx="2059990" cy="1723766"/>
          </a:xfrm>
          <a:prstGeom prst="rect">
            <a:avLst/>
          </a:prstGeom>
        </p:spPr>
      </p:pic>
      <p:pic>
        <p:nvPicPr>
          <p:cNvPr id="4" name="Picture 3">
            <a:extLst>
              <a:ext uri="{FF2B5EF4-FFF2-40B4-BE49-F238E27FC236}">
                <a16:creationId xmlns:a16="http://schemas.microsoft.com/office/drawing/2014/main" id="{97CBB220-D27F-4EBC-BACC-C5A47C7E36DB}"/>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5" name="Picture 4">
            <a:extLst>
              <a:ext uri="{FF2B5EF4-FFF2-40B4-BE49-F238E27FC236}">
                <a16:creationId xmlns:a16="http://schemas.microsoft.com/office/drawing/2014/main" id="{A235D081-2B5B-4928-86DC-F26D6F215399}"/>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6" name="Picture 5">
            <a:extLst>
              <a:ext uri="{FF2B5EF4-FFF2-40B4-BE49-F238E27FC236}">
                <a16:creationId xmlns:a16="http://schemas.microsoft.com/office/drawing/2014/main" id="{2A0BDF62-8ABA-4BDA-8DC2-BDB0B9502D85}"/>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7" name="Picture 6">
            <a:extLst>
              <a:ext uri="{FF2B5EF4-FFF2-40B4-BE49-F238E27FC236}">
                <a16:creationId xmlns:a16="http://schemas.microsoft.com/office/drawing/2014/main" id="{74C08D54-DFEA-40A5-841B-9E2FD38C956C}"/>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8" name="Rectangle 7">
            <a:extLst>
              <a:ext uri="{FF2B5EF4-FFF2-40B4-BE49-F238E27FC236}">
                <a16:creationId xmlns:a16="http://schemas.microsoft.com/office/drawing/2014/main" id="{B671DF73-FD22-4248-9E6B-46454B1D0F3E}"/>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5CB10E-5068-4369-9303-3DB10A059BC7}"/>
              </a:ext>
            </a:extLst>
          </p:cNvPr>
          <p:cNvSpPr/>
          <p:nvPr/>
        </p:nvSpPr>
        <p:spPr>
          <a:xfrm>
            <a:off x="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784145-58A1-4BDF-9754-F6B31A60C964}"/>
              </a:ext>
            </a:extLst>
          </p:cNvPr>
          <p:cNvCxnSpPr>
            <a:cxnSpLocks/>
            <a:stCxn id="8" idx="1"/>
          </p:cNvCxnSpPr>
          <p:nvPr/>
        </p:nvCxnSpPr>
        <p:spPr>
          <a:xfrm flipH="1">
            <a:off x="576159" y="551104"/>
            <a:ext cx="2037626"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CD0482C-0452-44D9-A2B0-4FD2F0E96FA0}"/>
              </a:ext>
            </a:extLst>
          </p:cNvPr>
          <p:cNvPicPr>
            <a:picLocks noChangeAspect="1"/>
          </p:cNvPicPr>
          <p:nvPr/>
        </p:nvPicPr>
        <p:blipFill rotWithShape="1">
          <a:blip r:embed="rId7"/>
          <a:srcRect l="10001" t="30000" r="13749" b="17777"/>
          <a:stretch/>
        </p:blipFill>
        <p:spPr>
          <a:xfrm>
            <a:off x="357922" y="3429977"/>
            <a:ext cx="7789053" cy="3000701"/>
          </a:xfrm>
          <a:prstGeom prst="rect">
            <a:avLst/>
          </a:prstGeom>
        </p:spPr>
      </p:pic>
      <p:cxnSp>
        <p:nvCxnSpPr>
          <p:cNvPr id="22" name="Straight Connector 21">
            <a:extLst>
              <a:ext uri="{FF2B5EF4-FFF2-40B4-BE49-F238E27FC236}">
                <a16:creationId xmlns:a16="http://schemas.microsoft.com/office/drawing/2014/main" id="{EED743FE-3AA0-40B8-9AE2-1B6506811F4E}"/>
              </a:ext>
            </a:extLst>
          </p:cNvPr>
          <p:cNvCxnSpPr>
            <a:cxnSpLocks/>
          </p:cNvCxnSpPr>
          <p:nvPr/>
        </p:nvCxnSpPr>
        <p:spPr>
          <a:xfrm>
            <a:off x="8248907" y="2847887"/>
            <a:ext cx="174027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9F13F2-0ADA-447B-AF41-4AD8D822F00E}"/>
              </a:ext>
            </a:extLst>
          </p:cNvPr>
          <p:cNvSpPr txBox="1"/>
          <p:nvPr/>
        </p:nvSpPr>
        <p:spPr>
          <a:xfrm>
            <a:off x="6571866" y="2661568"/>
            <a:ext cx="1688629" cy="338554"/>
          </a:xfrm>
          <a:prstGeom prst="rect">
            <a:avLst/>
          </a:prstGeom>
          <a:noFill/>
        </p:spPr>
        <p:txBody>
          <a:bodyPr wrap="square" rtlCol="0">
            <a:spAutoFit/>
          </a:bodyPr>
          <a:lstStyle/>
          <a:p>
            <a:r>
              <a:rPr lang="en-US" sz="1600" dirty="0"/>
              <a:t>Input site curve</a:t>
            </a:r>
          </a:p>
        </p:txBody>
      </p:sp>
      <p:sp>
        <p:nvSpPr>
          <p:cNvPr id="25" name="TextBox 24">
            <a:extLst>
              <a:ext uri="{FF2B5EF4-FFF2-40B4-BE49-F238E27FC236}">
                <a16:creationId xmlns:a16="http://schemas.microsoft.com/office/drawing/2014/main" id="{EE0F369E-61FD-4435-8AC9-33DE3682F8E8}"/>
              </a:ext>
            </a:extLst>
          </p:cNvPr>
          <p:cNvSpPr txBox="1"/>
          <p:nvPr/>
        </p:nvSpPr>
        <p:spPr>
          <a:xfrm>
            <a:off x="11055978" y="3719108"/>
            <a:ext cx="1066792" cy="584775"/>
          </a:xfrm>
          <a:prstGeom prst="rect">
            <a:avLst/>
          </a:prstGeom>
          <a:noFill/>
        </p:spPr>
        <p:txBody>
          <a:bodyPr wrap="square" rtlCol="0">
            <a:spAutoFit/>
          </a:bodyPr>
          <a:lstStyle/>
          <a:p>
            <a:r>
              <a:rPr lang="en-US" sz="1600" dirty="0"/>
              <a:t>Best iteration</a:t>
            </a:r>
          </a:p>
        </p:txBody>
      </p:sp>
      <p:cxnSp>
        <p:nvCxnSpPr>
          <p:cNvPr id="26" name="Straight Connector 25">
            <a:extLst>
              <a:ext uri="{FF2B5EF4-FFF2-40B4-BE49-F238E27FC236}">
                <a16:creationId xmlns:a16="http://schemas.microsoft.com/office/drawing/2014/main" id="{D5B6FB93-8D53-49BB-80DD-5EA7E8A43987}"/>
              </a:ext>
            </a:extLst>
          </p:cNvPr>
          <p:cNvCxnSpPr>
            <a:cxnSpLocks/>
          </p:cNvCxnSpPr>
          <p:nvPr/>
        </p:nvCxnSpPr>
        <p:spPr>
          <a:xfrm flipH="1">
            <a:off x="9707689" y="2717909"/>
            <a:ext cx="726531" cy="123333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B8C6E0-03C1-4BAB-BB4C-CE6047E16E56}"/>
              </a:ext>
            </a:extLst>
          </p:cNvPr>
          <p:cNvCxnSpPr>
            <a:cxnSpLocks/>
          </p:cNvCxnSpPr>
          <p:nvPr/>
        </p:nvCxnSpPr>
        <p:spPr>
          <a:xfrm flipV="1">
            <a:off x="3298601" y="2830845"/>
            <a:ext cx="776045" cy="73724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ADF9F-7B10-46DA-A0CF-0ECDC9731ABF}"/>
              </a:ext>
            </a:extLst>
          </p:cNvPr>
          <p:cNvCxnSpPr>
            <a:cxnSpLocks/>
          </p:cNvCxnSpPr>
          <p:nvPr/>
        </p:nvCxnSpPr>
        <p:spPr>
          <a:xfrm flipH="1">
            <a:off x="8007978" y="3992297"/>
            <a:ext cx="380999"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F3D923-6153-4D6A-A3BE-0613B6BB7AF0}"/>
              </a:ext>
            </a:extLst>
          </p:cNvPr>
          <p:cNvCxnSpPr>
            <a:cxnSpLocks/>
          </p:cNvCxnSpPr>
          <p:nvPr/>
        </p:nvCxnSpPr>
        <p:spPr>
          <a:xfrm flipH="1">
            <a:off x="8007977" y="4339962"/>
            <a:ext cx="51176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B48FA5-451E-4A4A-AB67-EA6AE7991D85}"/>
              </a:ext>
            </a:extLst>
          </p:cNvPr>
          <p:cNvCxnSpPr>
            <a:cxnSpLocks/>
          </p:cNvCxnSpPr>
          <p:nvPr/>
        </p:nvCxnSpPr>
        <p:spPr>
          <a:xfrm flipH="1">
            <a:off x="9993797" y="3155225"/>
            <a:ext cx="643082" cy="1160992"/>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EC6C71B-AF73-4066-8B07-722B97F5F06C}"/>
              </a:ext>
            </a:extLst>
          </p:cNvPr>
          <p:cNvSpPr/>
          <p:nvPr/>
        </p:nvSpPr>
        <p:spPr>
          <a:xfrm>
            <a:off x="8420752" y="3796798"/>
            <a:ext cx="1299266" cy="338554"/>
          </a:xfrm>
          <a:prstGeom prst="rect">
            <a:avLst/>
          </a:prstGeom>
        </p:spPr>
        <p:txBody>
          <a:bodyPr wrap="none">
            <a:spAutoFit/>
          </a:bodyPr>
          <a:lstStyle/>
          <a:p>
            <a:r>
              <a:rPr lang="en-US" sz="1600" dirty="0"/>
              <a:t>Parcel Curves</a:t>
            </a:r>
          </a:p>
        </p:txBody>
      </p:sp>
      <p:sp>
        <p:nvSpPr>
          <p:cNvPr id="45" name="TextBox 44">
            <a:extLst>
              <a:ext uri="{FF2B5EF4-FFF2-40B4-BE49-F238E27FC236}">
                <a16:creationId xmlns:a16="http://schemas.microsoft.com/office/drawing/2014/main" id="{3D8962DE-A273-429A-9264-87EABBE2A2A5}"/>
              </a:ext>
            </a:extLst>
          </p:cNvPr>
          <p:cNvSpPr txBox="1"/>
          <p:nvPr/>
        </p:nvSpPr>
        <p:spPr>
          <a:xfrm>
            <a:off x="11055978" y="4619844"/>
            <a:ext cx="1142999" cy="584775"/>
          </a:xfrm>
          <a:prstGeom prst="rect">
            <a:avLst/>
          </a:prstGeom>
          <a:noFill/>
        </p:spPr>
        <p:txBody>
          <a:bodyPr wrap="square" rtlCol="0">
            <a:spAutoFit/>
          </a:bodyPr>
          <a:lstStyle/>
          <a:p>
            <a:r>
              <a:rPr lang="en-US" sz="1600" dirty="0"/>
              <a:t>Req. Iteration</a:t>
            </a:r>
          </a:p>
        </p:txBody>
      </p:sp>
      <p:sp>
        <p:nvSpPr>
          <p:cNvPr id="46" name="Right Brace 45">
            <a:extLst>
              <a:ext uri="{FF2B5EF4-FFF2-40B4-BE49-F238E27FC236}">
                <a16:creationId xmlns:a16="http://schemas.microsoft.com/office/drawing/2014/main" id="{4AAC6B49-3044-4E32-BB44-948923BE5B79}"/>
              </a:ext>
            </a:extLst>
          </p:cNvPr>
          <p:cNvSpPr/>
          <p:nvPr/>
        </p:nvSpPr>
        <p:spPr>
          <a:xfrm>
            <a:off x="10751177" y="3892352"/>
            <a:ext cx="143964" cy="646311"/>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5877874E-FC53-4FD0-9176-BAD580FDDD9F}"/>
              </a:ext>
            </a:extLst>
          </p:cNvPr>
          <p:cNvSpPr/>
          <p:nvPr/>
        </p:nvSpPr>
        <p:spPr>
          <a:xfrm>
            <a:off x="10751177" y="4652695"/>
            <a:ext cx="143964" cy="569604"/>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1E80BD6B-6CB4-4F83-8203-5DF4998F09E5}"/>
              </a:ext>
            </a:extLst>
          </p:cNvPr>
          <p:cNvGrpSpPr/>
          <p:nvPr/>
        </p:nvGrpSpPr>
        <p:grpSpPr>
          <a:xfrm>
            <a:off x="5340977" y="4605928"/>
            <a:ext cx="6781799" cy="717398"/>
            <a:chOff x="4495800" y="4615451"/>
            <a:chExt cx="7543800" cy="717398"/>
          </a:xfrm>
        </p:grpSpPr>
        <p:cxnSp>
          <p:nvCxnSpPr>
            <p:cNvPr id="49" name="Straight Connector 48">
              <a:extLst>
                <a:ext uri="{FF2B5EF4-FFF2-40B4-BE49-F238E27FC236}">
                  <a16:creationId xmlns:a16="http://schemas.microsoft.com/office/drawing/2014/main" id="{8FC3D32B-935E-413D-8632-052620BCBF50}"/>
                </a:ext>
              </a:extLst>
            </p:cNvPr>
            <p:cNvCxnSpPr>
              <a:cxnSpLocks/>
            </p:cNvCxnSpPr>
            <p:nvPr/>
          </p:nvCxnSpPr>
          <p:spPr>
            <a:xfrm>
              <a:off x="4495800" y="4615451"/>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5E6035-E3C5-4D5C-AD0F-59CC14F55FAD}"/>
                </a:ext>
              </a:extLst>
            </p:cNvPr>
            <p:cNvCxnSpPr>
              <a:cxnSpLocks/>
            </p:cNvCxnSpPr>
            <p:nvPr/>
          </p:nvCxnSpPr>
          <p:spPr>
            <a:xfrm>
              <a:off x="4495800" y="5332849"/>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47C73BA4-57D0-467C-8787-3646D4B4A575}"/>
              </a:ext>
            </a:extLst>
          </p:cNvPr>
          <p:cNvSpPr txBox="1"/>
          <p:nvPr/>
        </p:nvSpPr>
        <p:spPr>
          <a:xfrm>
            <a:off x="167848" y="4912231"/>
            <a:ext cx="1066792" cy="369332"/>
          </a:xfrm>
          <a:prstGeom prst="rect">
            <a:avLst/>
          </a:prstGeom>
          <a:noFill/>
        </p:spPr>
        <p:txBody>
          <a:bodyPr wrap="square" rtlCol="0">
            <a:spAutoFit/>
          </a:bodyPr>
          <a:lstStyle/>
          <a:p>
            <a:r>
              <a:rPr lang="en-US" dirty="0"/>
              <a:t>iteration</a:t>
            </a:r>
          </a:p>
        </p:txBody>
      </p:sp>
      <p:sp>
        <p:nvSpPr>
          <p:cNvPr id="54" name="Rectangle 53">
            <a:extLst>
              <a:ext uri="{FF2B5EF4-FFF2-40B4-BE49-F238E27FC236}">
                <a16:creationId xmlns:a16="http://schemas.microsoft.com/office/drawing/2014/main" id="{9DAC4B1C-6F5E-48F6-A6FC-60E63226E2AB}"/>
              </a:ext>
            </a:extLst>
          </p:cNvPr>
          <p:cNvSpPr/>
          <p:nvPr/>
        </p:nvSpPr>
        <p:spPr>
          <a:xfrm>
            <a:off x="8579351" y="4127227"/>
            <a:ext cx="770788" cy="338554"/>
          </a:xfrm>
          <a:prstGeom prst="rect">
            <a:avLst/>
          </a:prstGeom>
        </p:spPr>
        <p:txBody>
          <a:bodyPr wrap="none">
            <a:spAutoFit/>
          </a:bodyPr>
          <a:lstStyle/>
          <a:p>
            <a:r>
              <a:rPr lang="en-US" sz="1600" dirty="0"/>
              <a:t>Streets</a:t>
            </a:r>
          </a:p>
        </p:txBody>
      </p:sp>
      <p:cxnSp>
        <p:nvCxnSpPr>
          <p:cNvPr id="56" name="Straight Connector 55">
            <a:extLst>
              <a:ext uri="{FF2B5EF4-FFF2-40B4-BE49-F238E27FC236}">
                <a16:creationId xmlns:a16="http://schemas.microsoft.com/office/drawing/2014/main" id="{E68008D4-CBD7-4A28-BD4C-1ADAA1357DC6}"/>
              </a:ext>
            </a:extLst>
          </p:cNvPr>
          <p:cNvCxnSpPr>
            <a:cxnSpLocks/>
          </p:cNvCxnSpPr>
          <p:nvPr/>
        </p:nvCxnSpPr>
        <p:spPr>
          <a:xfrm flipH="1">
            <a:off x="9506957" y="4316217"/>
            <a:ext cx="482220"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544ED32-CCC0-48B7-8D05-E75D5A4AFF43}"/>
              </a:ext>
            </a:extLst>
          </p:cNvPr>
          <p:cNvSpPr/>
          <p:nvPr/>
        </p:nvSpPr>
        <p:spPr>
          <a:xfrm>
            <a:off x="8420752" y="4652694"/>
            <a:ext cx="1299266" cy="338554"/>
          </a:xfrm>
          <a:prstGeom prst="rect">
            <a:avLst/>
          </a:prstGeom>
        </p:spPr>
        <p:txBody>
          <a:bodyPr wrap="none">
            <a:spAutoFit/>
          </a:bodyPr>
          <a:lstStyle/>
          <a:p>
            <a:r>
              <a:rPr lang="en-US" sz="1600" dirty="0"/>
              <a:t>Parcel Curves</a:t>
            </a:r>
          </a:p>
        </p:txBody>
      </p:sp>
      <p:sp>
        <p:nvSpPr>
          <p:cNvPr id="67" name="Rectangle 66">
            <a:extLst>
              <a:ext uri="{FF2B5EF4-FFF2-40B4-BE49-F238E27FC236}">
                <a16:creationId xmlns:a16="http://schemas.microsoft.com/office/drawing/2014/main" id="{F2997056-B3E6-4B99-B7D9-B811226835EF}"/>
              </a:ext>
            </a:extLst>
          </p:cNvPr>
          <p:cNvSpPr/>
          <p:nvPr/>
        </p:nvSpPr>
        <p:spPr>
          <a:xfrm>
            <a:off x="8579351" y="4983123"/>
            <a:ext cx="770788" cy="338554"/>
          </a:xfrm>
          <a:prstGeom prst="rect">
            <a:avLst/>
          </a:prstGeom>
        </p:spPr>
        <p:txBody>
          <a:bodyPr wrap="none">
            <a:spAutoFit/>
          </a:bodyPr>
          <a:lstStyle/>
          <a:p>
            <a:r>
              <a:rPr lang="en-US" sz="1600" dirty="0"/>
              <a:t>Streets</a:t>
            </a:r>
          </a:p>
        </p:txBody>
      </p:sp>
      <p:sp>
        <p:nvSpPr>
          <p:cNvPr id="68" name="Rectangle 67">
            <a:extLst>
              <a:ext uri="{FF2B5EF4-FFF2-40B4-BE49-F238E27FC236}">
                <a16:creationId xmlns:a16="http://schemas.microsoft.com/office/drawing/2014/main" id="{44C805C3-09EE-4286-9956-EF222920BE25}"/>
              </a:ext>
            </a:extLst>
          </p:cNvPr>
          <p:cNvSpPr/>
          <p:nvPr/>
        </p:nvSpPr>
        <p:spPr>
          <a:xfrm>
            <a:off x="8579351" y="5498406"/>
            <a:ext cx="2389052" cy="338554"/>
          </a:xfrm>
          <a:prstGeom prst="rect">
            <a:avLst/>
          </a:prstGeom>
        </p:spPr>
        <p:txBody>
          <a:bodyPr wrap="none">
            <a:spAutoFit/>
          </a:bodyPr>
          <a:lstStyle/>
          <a:p>
            <a:r>
              <a:rPr lang="en-US" sz="1600" dirty="0"/>
              <a:t>Number of configs in stack</a:t>
            </a:r>
          </a:p>
        </p:txBody>
      </p:sp>
      <p:cxnSp>
        <p:nvCxnSpPr>
          <p:cNvPr id="69" name="Straight Connector 68">
            <a:extLst>
              <a:ext uri="{FF2B5EF4-FFF2-40B4-BE49-F238E27FC236}">
                <a16:creationId xmlns:a16="http://schemas.microsoft.com/office/drawing/2014/main" id="{CB76B426-6F20-4064-8815-5E6F729BD37F}"/>
              </a:ext>
            </a:extLst>
          </p:cNvPr>
          <p:cNvCxnSpPr>
            <a:cxnSpLocks/>
          </p:cNvCxnSpPr>
          <p:nvPr/>
        </p:nvCxnSpPr>
        <p:spPr>
          <a:xfrm>
            <a:off x="4074646" y="2847887"/>
            <a:ext cx="2416226"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673D478-A2D0-4A19-AE31-53DDFB6A8267}"/>
              </a:ext>
            </a:extLst>
          </p:cNvPr>
          <p:cNvGrpSpPr/>
          <p:nvPr/>
        </p:nvGrpSpPr>
        <p:grpSpPr>
          <a:xfrm>
            <a:off x="692777" y="5401279"/>
            <a:ext cx="10820400" cy="894746"/>
            <a:chOff x="609600" y="5429854"/>
            <a:chExt cx="10820400" cy="894746"/>
          </a:xfrm>
        </p:grpSpPr>
        <p:cxnSp>
          <p:nvCxnSpPr>
            <p:cNvPr id="73" name="Straight Arrow Connector 72">
              <a:extLst>
                <a:ext uri="{FF2B5EF4-FFF2-40B4-BE49-F238E27FC236}">
                  <a16:creationId xmlns:a16="http://schemas.microsoft.com/office/drawing/2014/main" id="{29B40C03-0FB8-4264-9498-FA52893EE8E5}"/>
                </a:ext>
              </a:extLst>
            </p:cNvPr>
            <p:cNvCxnSpPr>
              <a:cxnSpLocks/>
            </p:cNvCxnSpPr>
            <p:nvPr/>
          </p:nvCxnSpPr>
          <p:spPr>
            <a:xfrm flipV="1">
              <a:off x="11430000" y="5429854"/>
              <a:ext cx="0" cy="8947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F273CF-456F-48BD-93C3-BA3A23FD9093}"/>
                </a:ext>
              </a:extLst>
            </p:cNvPr>
            <p:cNvCxnSpPr>
              <a:cxnSpLocks/>
            </p:cNvCxnSpPr>
            <p:nvPr/>
          </p:nvCxnSpPr>
          <p:spPr>
            <a:xfrm flipV="1">
              <a:off x="609600" y="5429854"/>
              <a:ext cx="0" cy="89474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FBAEF77-7785-498E-8F60-56C964C1CC7A}"/>
                </a:ext>
              </a:extLst>
            </p:cNvPr>
            <p:cNvCxnSpPr>
              <a:cxnSpLocks/>
            </p:cNvCxnSpPr>
            <p:nvPr/>
          </p:nvCxnSpPr>
          <p:spPr>
            <a:xfrm>
              <a:off x="609600" y="6324600"/>
              <a:ext cx="10820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8" name="Picture 77">
            <a:extLst>
              <a:ext uri="{FF2B5EF4-FFF2-40B4-BE49-F238E27FC236}">
                <a16:creationId xmlns:a16="http://schemas.microsoft.com/office/drawing/2014/main" id="{91AC85A7-E6ED-42C0-B38F-31E7C8656D59}"/>
              </a:ext>
            </a:extLst>
          </p:cNvPr>
          <p:cNvPicPr>
            <a:picLocks noChangeAspect="1"/>
          </p:cNvPicPr>
          <p:nvPr/>
        </p:nvPicPr>
        <p:blipFill rotWithShape="1">
          <a:blip r:embed="rId8"/>
          <a:srcRect l="18564" t="20485" r="18684" b="17769"/>
          <a:stretch/>
        </p:blipFill>
        <p:spPr>
          <a:xfrm>
            <a:off x="6726048" y="455692"/>
            <a:ext cx="2291243" cy="1884964"/>
          </a:xfrm>
          <a:prstGeom prst="rect">
            <a:avLst/>
          </a:prstGeom>
        </p:spPr>
      </p:pic>
      <p:cxnSp>
        <p:nvCxnSpPr>
          <p:cNvPr id="86" name="Straight Connector 85">
            <a:extLst>
              <a:ext uri="{FF2B5EF4-FFF2-40B4-BE49-F238E27FC236}">
                <a16:creationId xmlns:a16="http://schemas.microsoft.com/office/drawing/2014/main" id="{D5B9627E-983D-4112-BB7F-235397A8104D}"/>
              </a:ext>
            </a:extLst>
          </p:cNvPr>
          <p:cNvCxnSpPr>
            <a:cxnSpLocks/>
          </p:cNvCxnSpPr>
          <p:nvPr/>
        </p:nvCxnSpPr>
        <p:spPr>
          <a:xfrm>
            <a:off x="9119042" y="1272496"/>
            <a:ext cx="115978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F717651-5369-48D6-9D2C-6F8ED75D254C}"/>
              </a:ext>
            </a:extLst>
          </p:cNvPr>
          <p:cNvSpPr/>
          <p:nvPr/>
        </p:nvSpPr>
        <p:spPr>
          <a:xfrm>
            <a:off x="10484035" y="1122007"/>
            <a:ext cx="1555249" cy="830997"/>
          </a:xfrm>
          <a:prstGeom prst="rect">
            <a:avLst/>
          </a:prstGeom>
        </p:spPr>
        <p:txBody>
          <a:bodyPr wrap="square">
            <a:spAutoFit/>
          </a:bodyPr>
          <a:lstStyle/>
          <a:p>
            <a:r>
              <a:rPr lang="en-US" sz="1600" dirty="0"/>
              <a:t>Connected to circulation </a:t>
            </a:r>
          </a:p>
          <a:p>
            <a:r>
              <a:rPr lang="en-US" sz="1600" dirty="0"/>
              <a:t>&amp; Massing</a:t>
            </a:r>
          </a:p>
        </p:txBody>
      </p:sp>
      <p:pic>
        <p:nvPicPr>
          <p:cNvPr id="93" name="Picture 92">
            <a:extLst>
              <a:ext uri="{FF2B5EF4-FFF2-40B4-BE49-F238E27FC236}">
                <a16:creationId xmlns:a16="http://schemas.microsoft.com/office/drawing/2014/main" id="{291FAAAB-C8D7-46A7-8E00-E3094BE51E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6088" y="751913"/>
            <a:ext cx="357976" cy="322178"/>
          </a:xfrm>
          <a:prstGeom prst="rect">
            <a:avLst/>
          </a:prstGeom>
        </p:spPr>
      </p:pic>
      <p:pic>
        <p:nvPicPr>
          <p:cNvPr id="94" name="Picture 93">
            <a:extLst>
              <a:ext uri="{FF2B5EF4-FFF2-40B4-BE49-F238E27FC236}">
                <a16:creationId xmlns:a16="http://schemas.microsoft.com/office/drawing/2014/main" id="{699BF0E2-5AD1-4E1E-BADA-8E6BEB6D73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2501" y="720078"/>
            <a:ext cx="485615" cy="346869"/>
          </a:xfrm>
          <a:prstGeom prst="rect">
            <a:avLst/>
          </a:prstGeom>
        </p:spPr>
      </p:pic>
      <p:pic>
        <p:nvPicPr>
          <p:cNvPr id="95" name="Picture 94" descr="A close up of a window&#10;&#10;Description automatically generated">
            <a:extLst>
              <a:ext uri="{FF2B5EF4-FFF2-40B4-BE49-F238E27FC236}">
                <a16:creationId xmlns:a16="http://schemas.microsoft.com/office/drawing/2014/main" id="{12433EA1-237A-4DA1-BBAA-175F9407F2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4888" y="754722"/>
            <a:ext cx="367860" cy="300975"/>
          </a:xfrm>
          <a:prstGeom prst="rect">
            <a:avLst/>
          </a:prstGeom>
        </p:spPr>
      </p:pic>
      <p:cxnSp>
        <p:nvCxnSpPr>
          <p:cNvPr id="99" name="Straight Connector 98">
            <a:extLst>
              <a:ext uri="{FF2B5EF4-FFF2-40B4-BE49-F238E27FC236}">
                <a16:creationId xmlns:a16="http://schemas.microsoft.com/office/drawing/2014/main" id="{AFA97661-23D7-4F36-82B5-153B1F76B665}"/>
              </a:ext>
            </a:extLst>
          </p:cNvPr>
          <p:cNvCxnSpPr>
            <a:cxnSpLocks/>
          </p:cNvCxnSpPr>
          <p:nvPr/>
        </p:nvCxnSpPr>
        <p:spPr>
          <a:xfrm>
            <a:off x="10278829" y="1266818"/>
            <a:ext cx="1" cy="62924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descr="A close up of a window&#10;&#10;Description automatically generated">
            <a:extLst>
              <a:ext uri="{FF2B5EF4-FFF2-40B4-BE49-F238E27FC236}">
                <a16:creationId xmlns:a16="http://schemas.microsoft.com/office/drawing/2014/main" id="{A5D7A87D-9FDF-443D-BA30-5DF9C97B44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89988" y="3183450"/>
            <a:ext cx="367860" cy="300975"/>
          </a:xfrm>
          <a:prstGeom prst="rect">
            <a:avLst/>
          </a:prstGeom>
        </p:spPr>
      </p:pic>
      <p:sp>
        <p:nvSpPr>
          <p:cNvPr id="48" name="TextBox 47">
            <a:extLst>
              <a:ext uri="{FF2B5EF4-FFF2-40B4-BE49-F238E27FC236}">
                <a16:creationId xmlns:a16="http://schemas.microsoft.com/office/drawing/2014/main" id="{651BE47D-FF4C-420E-9692-B00D3277A55A}"/>
              </a:ext>
            </a:extLst>
          </p:cNvPr>
          <p:cNvSpPr txBox="1"/>
          <p:nvPr/>
        </p:nvSpPr>
        <p:spPr>
          <a:xfrm>
            <a:off x="2514600" y="6391275"/>
            <a:ext cx="2238375" cy="369332"/>
          </a:xfrm>
          <a:prstGeom prst="rect">
            <a:avLst/>
          </a:prstGeom>
          <a:noFill/>
        </p:spPr>
        <p:txBody>
          <a:bodyPr wrap="square" rtlCol="0">
            <a:spAutoFit/>
          </a:bodyPr>
          <a:lstStyle/>
          <a:p>
            <a:r>
              <a:rPr lang="en-US" dirty="0"/>
              <a:t>Set Preview to false</a:t>
            </a:r>
          </a:p>
        </p:txBody>
      </p:sp>
      <p:grpSp>
        <p:nvGrpSpPr>
          <p:cNvPr id="51" name="Group 50">
            <a:extLst>
              <a:ext uri="{FF2B5EF4-FFF2-40B4-BE49-F238E27FC236}">
                <a16:creationId xmlns:a16="http://schemas.microsoft.com/office/drawing/2014/main" id="{88439D66-3CAF-4C4F-9F3A-6FB609C455C1}"/>
              </a:ext>
            </a:extLst>
          </p:cNvPr>
          <p:cNvGrpSpPr/>
          <p:nvPr/>
        </p:nvGrpSpPr>
        <p:grpSpPr>
          <a:xfrm>
            <a:off x="4524375" y="5686425"/>
            <a:ext cx="554831" cy="933452"/>
            <a:chOff x="6115050" y="5991226"/>
            <a:chExt cx="554831" cy="628651"/>
          </a:xfrm>
        </p:grpSpPr>
        <p:cxnSp>
          <p:nvCxnSpPr>
            <p:cNvPr id="52" name="Straight Arrow Connector 51">
              <a:extLst>
                <a:ext uri="{FF2B5EF4-FFF2-40B4-BE49-F238E27FC236}">
                  <a16:creationId xmlns:a16="http://schemas.microsoft.com/office/drawing/2014/main" id="{50DC203D-C9C5-4B7C-99B7-21322E01DE94}"/>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79FA7A6-BBBE-4FE2-993D-6F1959FDE1F6}"/>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7095E94-4C45-45A6-A553-B16248476396}"/>
              </a:ext>
            </a:extLst>
          </p:cNvPr>
          <p:cNvSpPr txBox="1"/>
          <p:nvPr/>
        </p:nvSpPr>
        <p:spPr>
          <a:xfrm>
            <a:off x="5981699" y="6353175"/>
            <a:ext cx="2789279" cy="369332"/>
          </a:xfrm>
          <a:prstGeom prst="rect">
            <a:avLst/>
          </a:prstGeom>
          <a:noFill/>
        </p:spPr>
        <p:txBody>
          <a:bodyPr wrap="square" rtlCol="0">
            <a:spAutoFit/>
          </a:bodyPr>
          <a:lstStyle/>
          <a:p>
            <a:r>
              <a:rPr lang="en-US" dirty="0"/>
              <a:t>Use these to view results</a:t>
            </a:r>
          </a:p>
        </p:txBody>
      </p:sp>
      <p:sp>
        <p:nvSpPr>
          <p:cNvPr id="58" name="Rectangle 57">
            <a:extLst>
              <a:ext uri="{FF2B5EF4-FFF2-40B4-BE49-F238E27FC236}">
                <a16:creationId xmlns:a16="http://schemas.microsoft.com/office/drawing/2014/main" id="{354A52F4-05A2-4753-90A0-C7C4F61590D1}"/>
              </a:ext>
            </a:extLst>
          </p:cNvPr>
          <p:cNvSpPr/>
          <p:nvPr/>
        </p:nvSpPr>
        <p:spPr>
          <a:xfrm>
            <a:off x="6939873" y="3842831"/>
            <a:ext cx="1099227" cy="15959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5E5B743-C640-4E59-B7C2-52E3275DAF6C}"/>
              </a:ext>
            </a:extLst>
          </p:cNvPr>
          <p:cNvCxnSpPr>
            <a:cxnSpLocks/>
          </p:cNvCxnSpPr>
          <p:nvPr/>
        </p:nvCxnSpPr>
        <p:spPr>
          <a:xfrm flipV="1">
            <a:off x="7300605" y="5457825"/>
            <a:ext cx="0" cy="99060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823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F45D845-C60C-4C8F-835C-47059A3C9279}"/>
              </a:ext>
            </a:extLst>
          </p:cNvPr>
          <p:cNvPicPr>
            <a:picLocks noChangeAspect="1"/>
          </p:cNvPicPr>
          <p:nvPr/>
        </p:nvPicPr>
        <p:blipFill rotWithShape="1">
          <a:blip r:embed="rId3"/>
          <a:srcRect t="1740" r="92463" b="93432"/>
          <a:stretch/>
        </p:blipFill>
        <p:spPr>
          <a:xfrm>
            <a:off x="0" y="200499"/>
            <a:ext cx="2645898" cy="476689"/>
          </a:xfrm>
          <a:prstGeom prst="rect">
            <a:avLst/>
          </a:prstGeom>
        </p:spPr>
      </p:pic>
      <p:pic>
        <p:nvPicPr>
          <p:cNvPr id="27" name="Picture 26">
            <a:extLst>
              <a:ext uri="{FF2B5EF4-FFF2-40B4-BE49-F238E27FC236}">
                <a16:creationId xmlns:a16="http://schemas.microsoft.com/office/drawing/2014/main" id="{C56E2424-7A55-4C22-90AA-FF5B09D8895D}"/>
              </a:ext>
            </a:extLst>
          </p:cNvPr>
          <p:cNvPicPr>
            <a:picLocks noChangeAspect="1"/>
          </p:cNvPicPr>
          <p:nvPr/>
        </p:nvPicPr>
        <p:blipFill rotWithShape="1">
          <a:blip r:embed="rId3"/>
          <a:srcRect l="13372" r="84909" b="92631"/>
          <a:stretch/>
        </p:blipFill>
        <p:spPr>
          <a:xfrm>
            <a:off x="2640453" y="28638"/>
            <a:ext cx="603222" cy="727560"/>
          </a:xfrm>
          <a:prstGeom prst="rect">
            <a:avLst/>
          </a:prstGeom>
        </p:spPr>
      </p:pic>
      <p:pic>
        <p:nvPicPr>
          <p:cNvPr id="28" name="Picture 27">
            <a:extLst>
              <a:ext uri="{FF2B5EF4-FFF2-40B4-BE49-F238E27FC236}">
                <a16:creationId xmlns:a16="http://schemas.microsoft.com/office/drawing/2014/main" id="{88BD849E-111C-42F7-A01F-CF7A8E784DC8}"/>
              </a:ext>
            </a:extLst>
          </p:cNvPr>
          <p:cNvPicPr>
            <a:picLocks noChangeAspect="1"/>
          </p:cNvPicPr>
          <p:nvPr/>
        </p:nvPicPr>
        <p:blipFill rotWithShape="1">
          <a:blip r:embed="rId4"/>
          <a:srcRect l="407" t="562" r="92300" b="97421"/>
          <a:stretch/>
        </p:blipFill>
        <p:spPr>
          <a:xfrm>
            <a:off x="2558" y="5499"/>
            <a:ext cx="1496304" cy="232805"/>
          </a:xfrm>
          <a:prstGeom prst="rect">
            <a:avLst/>
          </a:prstGeom>
        </p:spPr>
      </p:pic>
      <p:pic>
        <p:nvPicPr>
          <p:cNvPr id="31" name="Picture 30">
            <a:extLst>
              <a:ext uri="{FF2B5EF4-FFF2-40B4-BE49-F238E27FC236}">
                <a16:creationId xmlns:a16="http://schemas.microsoft.com/office/drawing/2014/main" id="{F0F10262-7E69-4F0C-83B0-ED3FA117211A}"/>
              </a:ext>
            </a:extLst>
          </p:cNvPr>
          <p:cNvPicPr>
            <a:picLocks noChangeAspect="1"/>
          </p:cNvPicPr>
          <p:nvPr/>
        </p:nvPicPr>
        <p:blipFill rotWithShape="1">
          <a:blip r:embed="rId5"/>
          <a:srcRect l="9682" t="6627" r="81134" b="88916"/>
          <a:stretch/>
        </p:blipFill>
        <p:spPr>
          <a:xfrm>
            <a:off x="12072" y="657700"/>
            <a:ext cx="3074027" cy="839150"/>
          </a:xfrm>
          <a:prstGeom prst="rect">
            <a:avLst/>
          </a:prstGeom>
        </p:spPr>
      </p:pic>
      <p:sp>
        <p:nvSpPr>
          <p:cNvPr id="34" name="Rectangle 33">
            <a:extLst>
              <a:ext uri="{FF2B5EF4-FFF2-40B4-BE49-F238E27FC236}">
                <a16:creationId xmlns:a16="http://schemas.microsoft.com/office/drawing/2014/main" id="{FC2D4E33-A910-4EFC-AB18-8BAC813BCFE5}"/>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63BF31-CA03-4356-9BA4-E1211C91DFD6}"/>
              </a:ext>
            </a:extLst>
          </p:cNvPr>
          <p:cNvSpPr/>
          <p:nvPr/>
        </p:nvSpPr>
        <p:spPr>
          <a:xfrm>
            <a:off x="2000342"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DCFAC4-381A-4719-8CDD-C1AC36D58E9C}"/>
              </a:ext>
            </a:extLst>
          </p:cNvPr>
          <p:cNvCxnSpPr>
            <a:cxnSpLocks/>
          </p:cNvCxnSpPr>
          <p:nvPr/>
        </p:nvCxnSpPr>
        <p:spPr>
          <a:xfrm flipH="1">
            <a:off x="2571182" y="1007436"/>
            <a:ext cx="1086419" cy="42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D1FA7-0611-4434-9A69-C42237CA828F}"/>
              </a:ext>
            </a:extLst>
          </p:cNvPr>
          <p:cNvCxnSpPr>
            <a:cxnSpLocks/>
          </p:cNvCxnSpPr>
          <p:nvPr/>
        </p:nvCxnSpPr>
        <p:spPr>
          <a:xfrm flipH="1">
            <a:off x="3243675" y="588961"/>
            <a:ext cx="413925" cy="1620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12C72C-D61D-4E0C-95BD-4A5F10876B67}"/>
              </a:ext>
            </a:extLst>
          </p:cNvPr>
          <p:cNvCxnSpPr>
            <a:cxnSpLocks/>
          </p:cNvCxnSpPr>
          <p:nvPr/>
        </p:nvCxnSpPr>
        <p:spPr>
          <a:xfrm>
            <a:off x="3657600" y="574138"/>
            <a:ext cx="0" cy="44918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1ADD9C4-8F30-4EB5-A0DF-A647E3C7E34C}"/>
              </a:ext>
            </a:extLst>
          </p:cNvPr>
          <p:cNvPicPr>
            <a:picLocks noChangeAspect="1"/>
          </p:cNvPicPr>
          <p:nvPr/>
        </p:nvPicPr>
        <p:blipFill rotWithShape="1">
          <a:blip r:embed="rId6"/>
          <a:srcRect l="10983" t="34484" r="8196" b="33148"/>
          <a:stretch/>
        </p:blipFill>
        <p:spPr>
          <a:xfrm>
            <a:off x="4557153" y="1302997"/>
            <a:ext cx="4450632" cy="1490239"/>
          </a:xfrm>
          <a:prstGeom prst="rect">
            <a:avLst/>
          </a:prstGeom>
        </p:spPr>
      </p:pic>
      <p:pic>
        <p:nvPicPr>
          <p:cNvPr id="5" name="Picture 4">
            <a:extLst>
              <a:ext uri="{FF2B5EF4-FFF2-40B4-BE49-F238E27FC236}">
                <a16:creationId xmlns:a16="http://schemas.microsoft.com/office/drawing/2014/main" id="{78E4B2DF-311A-4C7C-954C-CA8044FDE14E}"/>
              </a:ext>
            </a:extLst>
          </p:cNvPr>
          <p:cNvPicPr>
            <a:picLocks noChangeAspect="1"/>
          </p:cNvPicPr>
          <p:nvPr/>
        </p:nvPicPr>
        <p:blipFill rotWithShape="1">
          <a:blip r:embed="rId7"/>
          <a:srcRect l="625" t="25234" r="1251" b="30000"/>
          <a:stretch/>
        </p:blipFill>
        <p:spPr>
          <a:xfrm>
            <a:off x="1219200" y="3782284"/>
            <a:ext cx="8305795" cy="2131400"/>
          </a:xfrm>
          <a:prstGeom prst="rect">
            <a:avLst/>
          </a:prstGeom>
        </p:spPr>
      </p:pic>
      <p:pic>
        <p:nvPicPr>
          <p:cNvPr id="6" name="Picture 5">
            <a:extLst>
              <a:ext uri="{FF2B5EF4-FFF2-40B4-BE49-F238E27FC236}">
                <a16:creationId xmlns:a16="http://schemas.microsoft.com/office/drawing/2014/main" id="{DB233A14-9741-4CB6-AE38-E2E2F23CB0AB}"/>
              </a:ext>
            </a:extLst>
          </p:cNvPr>
          <p:cNvPicPr>
            <a:picLocks noChangeAspect="1"/>
          </p:cNvPicPr>
          <p:nvPr/>
        </p:nvPicPr>
        <p:blipFill rotWithShape="1">
          <a:blip r:embed="rId8"/>
          <a:srcRect l="38486" t="9590" r="27705" b="15556"/>
          <a:stretch/>
        </p:blipFill>
        <p:spPr>
          <a:xfrm>
            <a:off x="10334738" y="4145575"/>
            <a:ext cx="1276124" cy="2362200"/>
          </a:xfrm>
          <a:prstGeom prst="rect">
            <a:avLst/>
          </a:prstGeom>
        </p:spPr>
      </p:pic>
      <p:pic>
        <p:nvPicPr>
          <p:cNvPr id="7" name="Picture 6">
            <a:extLst>
              <a:ext uri="{FF2B5EF4-FFF2-40B4-BE49-F238E27FC236}">
                <a16:creationId xmlns:a16="http://schemas.microsoft.com/office/drawing/2014/main" id="{3788A5C4-515A-4868-BD77-35C4E48ED46B}"/>
              </a:ext>
            </a:extLst>
          </p:cNvPr>
          <p:cNvPicPr>
            <a:picLocks noChangeAspect="1"/>
          </p:cNvPicPr>
          <p:nvPr/>
        </p:nvPicPr>
        <p:blipFill rotWithShape="1">
          <a:blip r:embed="rId9"/>
          <a:srcRect l="38206" t="12222" r="28634" b="15556"/>
          <a:stretch/>
        </p:blipFill>
        <p:spPr>
          <a:xfrm>
            <a:off x="10210800" y="1302997"/>
            <a:ext cx="1400062" cy="2549502"/>
          </a:xfrm>
          <a:prstGeom prst="rect">
            <a:avLst/>
          </a:prstGeom>
        </p:spPr>
      </p:pic>
      <p:grpSp>
        <p:nvGrpSpPr>
          <p:cNvPr id="16" name="Group 15">
            <a:extLst>
              <a:ext uri="{FF2B5EF4-FFF2-40B4-BE49-F238E27FC236}">
                <a16:creationId xmlns:a16="http://schemas.microsoft.com/office/drawing/2014/main" id="{211A27D4-7E87-4BC9-868C-F720026C6061}"/>
              </a:ext>
            </a:extLst>
          </p:cNvPr>
          <p:cNvGrpSpPr/>
          <p:nvPr/>
        </p:nvGrpSpPr>
        <p:grpSpPr>
          <a:xfrm>
            <a:off x="6477003" y="2943226"/>
            <a:ext cx="3882956" cy="1399835"/>
            <a:chOff x="6477003" y="2943226"/>
            <a:chExt cx="3882956" cy="1399835"/>
          </a:xfrm>
        </p:grpSpPr>
        <p:cxnSp>
          <p:nvCxnSpPr>
            <p:cNvPr id="18" name="Straight Arrow Connector 17">
              <a:extLst>
                <a:ext uri="{FF2B5EF4-FFF2-40B4-BE49-F238E27FC236}">
                  <a16:creationId xmlns:a16="http://schemas.microsoft.com/office/drawing/2014/main" id="{65DD034E-267D-4591-A304-E49631B4EDD2}"/>
                </a:ext>
              </a:extLst>
            </p:cNvPr>
            <p:cNvCxnSpPr>
              <a:cxnSpLocks/>
            </p:cNvCxnSpPr>
            <p:nvPr/>
          </p:nvCxnSpPr>
          <p:spPr>
            <a:xfrm>
              <a:off x="9829800" y="2943338"/>
              <a:ext cx="0" cy="13997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B52FA4-AD50-4FF7-84CC-3BD7D146FF1C}"/>
                </a:ext>
              </a:extLst>
            </p:cNvPr>
            <p:cNvCxnSpPr>
              <a:cxnSpLocks/>
            </p:cNvCxnSpPr>
            <p:nvPr/>
          </p:nvCxnSpPr>
          <p:spPr>
            <a:xfrm flipH="1">
              <a:off x="9829800" y="2943226"/>
              <a:ext cx="53015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2273D7-2DCD-44D5-A11E-1A11C0E5324B}"/>
                </a:ext>
              </a:extLst>
            </p:cNvPr>
            <p:cNvCxnSpPr>
              <a:cxnSpLocks/>
            </p:cNvCxnSpPr>
            <p:nvPr/>
          </p:nvCxnSpPr>
          <p:spPr>
            <a:xfrm flipH="1">
              <a:off x="6477003" y="4341967"/>
              <a:ext cx="335279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33AB11C9-64E8-44CA-8CC7-7DAA93FDB628}"/>
              </a:ext>
            </a:extLst>
          </p:cNvPr>
          <p:cNvCxnSpPr>
            <a:cxnSpLocks/>
          </p:cNvCxnSpPr>
          <p:nvPr/>
        </p:nvCxnSpPr>
        <p:spPr>
          <a:xfrm flipH="1">
            <a:off x="6515100" y="4610100"/>
            <a:ext cx="3314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356C34-4DC9-4F91-A700-36D57F3302C2}"/>
              </a:ext>
            </a:extLst>
          </p:cNvPr>
          <p:cNvCxnSpPr>
            <a:cxnSpLocks/>
          </p:cNvCxnSpPr>
          <p:nvPr/>
        </p:nvCxnSpPr>
        <p:spPr>
          <a:xfrm>
            <a:off x="9829800" y="4610100"/>
            <a:ext cx="0" cy="6477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8296499-C4D4-4DB8-9CFC-9A9AF6D7E626}"/>
              </a:ext>
            </a:extLst>
          </p:cNvPr>
          <p:cNvCxnSpPr>
            <a:cxnSpLocks/>
          </p:cNvCxnSpPr>
          <p:nvPr/>
        </p:nvCxnSpPr>
        <p:spPr>
          <a:xfrm flipH="1">
            <a:off x="9829800" y="5257800"/>
            <a:ext cx="50493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A127AD-3F01-4F54-9DEE-FCA10BC52A25}"/>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423906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A0865-04F8-4B19-9ADB-717EA8C9D090}"/>
              </a:ext>
            </a:extLst>
          </p:cNvPr>
          <p:cNvPicPr>
            <a:picLocks noChangeAspect="1"/>
          </p:cNvPicPr>
          <p:nvPr/>
        </p:nvPicPr>
        <p:blipFill rotWithShape="1">
          <a:blip r:embed="rId3"/>
          <a:srcRect l="4733" t="13616" r="11184"/>
          <a:stretch/>
        </p:blipFill>
        <p:spPr>
          <a:xfrm>
            <a:off x="3107448" y="868444"/>
            <a:ext cx="3604019" cy="2962102"/>
          </a:xfrm>
          <a:prstGeom prst="rect">
            <a:avLst/>
          </a:prstGeom>
        </p:spPr>
      </p:pic>
      <p:pic>
        <p:nvPicPr>
          <p:cNvPr id="7" name="Picture 6">
            <a:extLst>
              <a:ext uri="{FF2B5EF4-FFF2-40B4-BE49-F238E27FC236}">
                <a16:creationId xmlns:a16="http://schemas.microsoft.com/office/drawing/2014/main" id="{7FB64225-EBF5-44A0-859E-2B53417FD92C}"/>
              </a:ext>
            </a:extLst>
          </p:cNvPr>
          <p:cNvPicPr>
            <a:picLocks noChangeAspect="1"/>
          </p:cNvPicPr>
          <p:nvPr/>
        </p:nvPicPr>
        <p:blipFill rotWithShape="1">
          <a:blip r:embed="rId4"/>
          <a:srcRect l="4854" t="13616" r="12603"/>
          <a:stretch/>
        </p:blipFill>
        <p:spPr>
          <a:xfrm>
            <a:off x="6892707" y="868444"/>
            <a:ext cx="3537997" cy="2962102"/>
          </a:xfrm>
          <a:prstGeom prst="rect">
            <a:avLst/>
          </a:prstGeom>
        </p:spPr>
      </p:pic>
      <p:pic>
        <p:nvPicPr>
          <p:cNvPr id="8" name="Picture 7">
            <a:extLst>
              <a:ext uri="{FF2B5EF4-FFF2-40B4-BE49-F238E27FC236}">
                <a16:creationId xmlns:a16="http://schemas.microsoft.com/office/drawing/2014/main" id="{45EFA9F7-CFDB-490C-8E49-2A11A9AC9F29}"/>
              </a:ext>
            </a:extLst>
          </p:cNvPr>
          <p:cNvPicPr>
            <a:picLocks noChangeAspect="1"/>
          </p:cNvPicPr>
          <p:nvPr/>
        </p:nvPicPr>
        <p:blipFill rotWithShape="1">
          <a:blip r:embed="rId5"/>
          <a:srcRect l="4745" t="32636" r="15739" b="22092"/>
          <a:stretch/>
        </p:blipFill>
        <p:spPr>
          <a:xfrm>
            <a:off x="4036338" y="4232431"/>
            <a:ext cx="5989160" cy="1918054"/>
          </a:xfrm>
          <a:prstGeom prst="rect">
            <a:avLst/>
          </a:prstGeom>
        </p:spPr>
      </p:pic>
      <p:pic>
        <p:nvPicPr>
          <p:cNvPr id="9" name="Picture 8">
            <a:extLst>
              <a:ext uri="{FF2B5EF4-FFF2-40B4-BE49-F238E27FC236}">
                <a16:creationId xmlns:a16="http://schemas.microsoft.com/office/drawing/2014/main" id="{ACA3ECF1-116E-4544-B30C-241B7BA41F37}"/>
              </a:ext>
            </a:extLst>
          </p:cNvPr>
          <p:cNvPicPr>
            <a:picLocks noChangeAspect="1"/>
          </p:cNvPicPr>
          <p:nvPr/>
        </p:nvPicPr>
        <p:blipFill rotWithShape="1">
          <a:blip r:embed="rId6"/>
          <a:srcRect l="80204" t="46553" r="14363" b="45702"/>
          <a:stretch/>
        </p:blipFill>
        <p:spPr>
          <a:xfrm>
            <a:off x="1143000" y="4383781"/>
            <a:ext cx="1089895" cy="874020"/>
          </a:xfrm>
          <a:prstGeom prst="rect">
            <a:avLst/>
          </a:prstGeom>
        </p:spPr>
      </p:pic>
      <p:cxnSp>
        <p:nvCxnSpPr>
          <p:cNvPr id="10" name="Straight Arrow Connector 9">
            <a:extLst>
              <a:ext uri="{FF2B5EF4-FFF2-40B4-BE49-F238E27FC236}">
                <a16:creationId xmlns:a16="http://schemas.microsoft.com/office/drawing/2014/main" id="{020A50D4-0649-44F7-B086-F90E88FD2B36}"/>
              </a:ext>
            </a:extLst>
          </p:cNvPr>
          <p:cNvCxnSpPr>
            <a:cxnSpLocks/>
          </p:cNvCxnSpPr>
          <p:nvPr/>
        </p:nvCxnSpPr>
        <p:spPr>
          <a:xfrm>
            <a:off x="5281127" y="3737425"/>
            <a:ext cx="0" cy="673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74C00E-1752-43AF-9564-B577C0426DCA}"/>
              </a:ext>
            </a:extLst>
          </p:cNvPr>
          <p:cNvCxnSpPr>
            <a:cxnSpLocks/>
          </p:cNvCxnSpPr>
          <p:nvPr/>
        </p:nvCxnSpPr>
        <p:spPr>
          <a:xfrm>
            <a:off x="9350207" y="3737425"/>
            <a:ext cx="0" cy="119119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A24781-B5E3-4B11-9B47-D900FDE1E141}"/>
              </a:ext>
            </a:extLst>
          </p:cNvPr>
          <p:cNvSpPr/>
          <p:nvPr/>
        </p:nvSpPr>
        <p:spPr>
          <a:xfrm>
            <a:off x="944415" y="4809744"/>
            <a:ext cx="1389888" cy="44805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5A3A2BD-A2AF-41E7-AC0C-B443C88128D9}"/>
              </a:ext>
            </a:extLst>
          </p:cNvPr>
          <p:cNvCxnSpPr>
            <a:cxnSpLocks/>
          </p:cNvCxnSpPr>
          <p:nvPr/>
        </p:nvCxnSpPr>
        <p:spPr>
          <a:xfrm>
            <a:off x="2468880" y="5047488"/>
            <a:ext cx="1801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A67D14-9B91-4C20-BBEF-9A0E85329152}"/>
              </a:ext>
            </a:extLst>
          </p:cNvPr>
          <p:cNvSpPr txBox="1"/>
          <p:nvPr/>
        </p:nvSpPr>
        <p:spPr>
          <a:xfrm>
            <a:off x="769665" y="5390410"/>
            <a:ext cx="2759919" cy="338554"/>
          </a:xfrm>
          <a:prstGeom prst="rect">
            <a:avLst/>
          </a:prstGeom>
          <a:noFill/>
        </p:spPr>
        <p:txBody>
          <a:bodyPr wrap="square" rtlCol="0">
            <a:spAutoFit/>
          </a:bodyPr>
          <a:lstStyle/>
          <a:p>
            <a:r>
              <a:rPr lang="en-US" sz="1600" dirty="0"/>
              <a:t>Corresponding setback depths</a:t>
            </a:r>
          </a:p>
        </p:txBody>
      </p:sp>
      <p:cxnSp>
        <p:nvCxnSpPr>
          <p:cNvPr id="18" name="Straight Arrow Connector 17">
            <a:extLst>
              <a:ext uri="{FF2B5EF4-FFF2-40B4-BE49-F238E27FC236}">
                <a16:creationId xmlns:a16="http://schemas.microsoft.com/office/drawing/2014/main" id="{72DFE4EE-E051-45DC-9AA1-2AF50C7310A2}"/>
              </a:ext>
            </a:extLst>
          </p:cNvPr>
          <p:cNvCxnSpPr>
            <a:cxnSpLocks/>
          </p:cNvCxnSpPr>
          <p:nvPr/>
        </p:nvCxnSpPr>
        <p:spPr>
          <a:xfrm>
            <a:off x="3529584" y="5559687"/>
            <a:ext cx="740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C3A3A0-51B0-4D18-BDFB-1B930C6E40C9}"/>
              </a:ext>
            </a:extLst>
          </p:cNvPr>
          <p:cNvSpPr txBox="1"/>
          <p:nvPr/>
        </p:nvSpPr>
        <p:spPr>
          <a:xfrm>
            <a:off x="769665" y="3238934"/>
            <a:ext cx="839679" cy="338554"/>
          </a:xfrm>
          <a:prstGeom prst="rect">
            <a:avLst/>
          </a:prstGeom>
          <a:noFill/>
        </p:spPr>
        <p:txBody>
          <a:bodyPr wrap="square" rtlCol="0">
            <a:spAutoFit/>
          </a:bodyPr>
          <a:lstStyle/>
          <a:p>
            <a:r>
              <a:rPr lang="en-US" sz="1600" dirty="0"/>
              <a:t>streets</a:t>
            </a:r>
          </a:p>
        </p:txBody>
      </p:sp>
      <p:sp>
        <p:nvSpPr>
          <p:cNvPr id="21" name="TextBox 20">
            <a:extLst>
              <a:ext uri="{FF2B5EF4-FFF2-40B4-BE49-F238E27FC236}">
                <a16:creationId xmlns:a16="http://schemas.microsoft.com/office/drawing/2014/main" id="{3D3389C6-F7BF-47F2-A114-D027B503E7D3}"/>
              </a:ext>
            </a:extLst>
          </p:cNvPr>
          <p:cNvSpPr txBox="1"/>
          <p:nvPr/>
        </p:nvSpPr>
        <p:spPr>
          <a:xfrm>
            <a:off x="2048851" y="1890296"/>
            <a:ext cx="839679" cy="338554"/>
          </a:xfrm>
          <a:prstGeom prst="rect">
            <a:avLst/>
          </a:prstGeom>
          <a:noFill/>
        </p:spPr>
        <p:txBody>
          <a:bodyPr wrap="square" rtlCol="0">
            <a:spAutoFit/>
          </a:bodyPr>
          <a:lstStyle/>
          <a:p>
            <a:r>
              <a:rPr lang="en-US" sz="1600" dirty="0"/>
              <a:t>sites</a:t>
            </a:r>
          </a:p>
        </p:txBody>
      </p:sp>
      <p:cxnSp>
        <p:nvCxnSpPr>
          <p:cNvPr id="22" name="Straight Arrow Connector 21">
            <a:extLst>
              <a:ext uri="{FF2B5EF4-FFF2-40B4-BE49-F238E27FC236}">
                <a16:creationId xmlns:a16="http://schemas.microsoft.com/office/drawing/2014/main" id="{7FA2A3AF-DC75-4CF4-999F-9E2C66E8A18B}"/>
              </a:ext>
            </a:extLst>
          </p:cNvPr>
          <p:cNvCxnSpPr>
            <a:cxnSpLocks/>
          </p:cNvCxnSpPr>
          <p:nvPr/>
        </p:nvCxnSpPr>
        <p:spPr>
          <a:xfrm>
            <a:off x="1589321" y="3430734"/>
            <a:ext cx="32295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4992AB-94E1-4410-90E7-A08461E9A05C}"/>
              </a:ext>
            </a:extLst>
          </p:cNvPr>
          <p:cNvCxnSpPr>
            <a:cxnSpLocks/>
          </p:cNvCxnSpPr>
          <p:nvPr/>
        </p:nvCxnSpPr>
        <p:spPr>
          <a:xfrm>
            <a:off x="2613785" y="2066574"/>
            <a:ext cx="1348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2355E7-49AB-4D74-A790-E8F3215CDA0D}"/>
              </a:ext>
            </a:extLst>
          </p:cNvPr>
          <p:cNvSpPr txBox="1"/>
          <p:nvPr/>
        </p:nvSpPr>
        <p:spPr>
          <a:xfrm>
            <a:off x="848268" y="1652374"/>
            <a:ext cx="839679" cy="338554"/>
          </a:xfrm>
          <a:prstGeom prst="rect">
            <a:avLst/>
          </a:prstGeom>
          <a:noFill/>
        </p:spPr>
        <p:txBody>
          <a:bodyPr wrap="square" rtlCol="0">
            <a:spAutoFit/>
          </a:bodyPr>
          <a:lstStyle/>
          <a:p>
            <a:r>
              <a:rPr lang="en-US" sz="1600" dirty="0"/>
              <a:t>streets</a:t>
            </a:r>
          </a:p>
        </p:txBody>
      </p:sp>
      <p:cxnSp>
        <p:nvCxnSpPr>
          <p:cNvPr id="30" name="Straight Arrow Connector 29">
            <a:extLst>
              <a:ext uri="{FF2B5EF4-FFF2-40B4-BE49-F238E27FC236}">
                <a16:creationId xmlns:a16="http://schemas.microsoft.com/office/drawing/2014/main" id="{6253E598-8F41-4E06-9761-15479706686B}"/>
              </a:ext>
            </a:extLst>
          </p:cNvPr>
          <p:cNvCxnSpPr>
            <a:cxnSpLocks/>
          </p:cNvCxnSpPr>
          <p:nvPr/>
        </p:nvCxnSpPr>
        <p:spPr>
          <a:xfrm>
            <a:off x="1687947" y="1808624"/>
            <a:ext cx="22744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B2304E-0A5D-44ED-B8FC-529660FD54AC}"/>
              </a:ext>
            </a:extLst>
          </p:cNvPr>
          <p:cNvSpPr txBox="1"/>
          <p:nvPr/>
        </p:nvSpPr>
        <p:spPr>
          <a:xfrm>
            <a:off x="769665" y="5848768"/>
            <a:ext cx="2759919" cy="338554"/>
          </a:xfrm>
          <a:prstGeom prst="rect">
            <a:avLst/>
          </a:prstGeom>
          <a:noFill/>
        </p:spPr>
        <p:txBody>
          <a:bodyPr wrap="square" rtlCol="0">
            <a:spAutoFit/>
          </a:bodyPr>
          <a:lstStyle/>
          <a:p>
            <a:r>
              <a:rPr lang="en-US" sz="1600" dirty="0"/>
              <a:t>Set the FSR / FAR</a:t>
            </a:r>
          </a:p>
        </p:txBody>
      </p:sp>
      <p:cxnSp>
        <p:nvCxnSpPr>
          <p:cNvPr id="33" name="Straight Arrow Connector 32">
            <a:extLst>
              <a:ext uri="{FF2B5EF4-FFF2-40B4-BE49-F238E27FC236}">
                <a16:creationId xmlns:a16="http://schemas.microsoft.com/office/drawing/2014/main" id="{6E914D7C-277C-4CD9-B894-3AA716CFFDB7}"/>
              </a:ext>
            </a:extLst>
          </p:cNvPr>
          <p:cNvCxnSpPr>
            <a:cxnSpLocks/>
          </p:cNvCxnSpPr>
          <p:nvPr/>
        </p:nvCxnSpPr>
        <p:spPr>
          <a:xfrm>
            <a:off x="3529584" y="6018045"/>
            <a:ext cx="506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0F95E5-97C4-4B84-BEA4-5A1A038EA695}"/>
              </a:ext>
            </a:extLst>
          </p:cNvPr>
          <p:cNvCxnSpPr>
            <a:cxnSpLocks/>
          </p:cNvCxnSpPr>
          <p:nvPr/>
        </p:nvCxnSpPr>
        <p:spPr>
          <a:xfrm>
            <a:off x="944415" y="1990928"/>
            <a:ext cx="0" cy="1145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D7483F-E080-445D-AEF5-9CD2393F34B1}"/>
              </a:ext>
            </a:extLst>
          </p:cNvPr>
          <p:cNvCxnSpPr>
            <a:cxnSpLocks/>
          </p:cNvCxnSpPr>
          <p:nvPr/>
        </p:nvCxnSpPr>
        <p:spPr>
          <a:xfrm>
            <a:off x="944415" y="3577488"/>
            <a:ext cx="0" cy="1004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F45D845-C60C-4C8F-835C-47059A3C9279}"/>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27" name="Picture 26">
            <a:extLst>
              <a:ext uri="{FF2B5EF4-FFF2-40B4-BE49-F238E27FC236}">
                <a16:creationId xmlns:a16="http://schemas.microsoft.com/office/drawing/2014/main" id="{C56E2424-7A55-4C22-90AA-FF5B09D8895D}"/>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28" name="Picture 27">
            <a:extLst>
              <a:ext uri="{FF2B5EF4-FFF2-40B4-BE49-F238E27FC236}">
                <a16:creationId xmlns:a16="http://schemas.microsoft.com/office/drawing/2014/main" id="{88BD849E-111C-42F7-A01F-CF7A8E784DC8}"/>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pic>
        <p:nvPicPr>
          <p:cNvPr id="31" name="Picture 30">
            <a:extLst>
              <a:ext uri="{FF2B5EF4-FFF2-40B4-BE49-F238E27FC236}">
                <a16:creationId xmlns:a16="http://schemas.microsoft.com/office/drawing/2014/main" id="{F0F10262-7E69-4F0C-83B0-ED3FA117211A}"/>
              </a:ext>
            </a:extLst>
          </p:cNvPr>
          <p:cNvPicPr>
            <a:picLocks noChangeAspect="1"/>
          </p:cNvPicPr>
          <p:nvPr/>
        </p:nvPicPr>
        <p:blipFill rotWithShape="1">
          <a:blip r:embed="rId9"/>
          <a:srcRect l="9682" t="6627" r="81134" b="88916"/>
          <a:stretch/>
        </p:blipFill>
        <p:spPr>
          <a:xfrm>
            <a:off x="12072" y="657700"/>
            <a:ext cx="3074027" cy="839150"/>
          </a:xfrm>
          <a:prstGeom prst="rect">
            <a:avLst/>
          </a:prstGeom>
        </p:spPr>
      </p:pic>
      <p:sp>
        <p:nvSpPr>
          <p:cNvPr id="34" name="Rectangle 33">
            <a:extLst>
              <a:ext uri="{FF2B5EF4-FFF2-40B4-BE49-F238E27FC236}">
                <a16:creationId xmlns:a16="http://schemas.microsoft.com/office/drawing/2014/main" id="{FC2D4E33-A910-4EFC-AB18-8BAC813BCFE5}"/>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63BF31-CA03-4356-9BA4-E1211C91DFD6}"/>
              </a:ext>
            </a:extLst>
          </p:cNvPr>
          <p:cNvSpPr/>
          <p:nvPr/>
        </p:nvSpPr>
        <p:spPr>
          <a:xfrm>
            <a:off x="2484759"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DCFAC4-381A-4719-8CDD-C1AC36D58E9C}"/>
              </a:ext>
            </a:extLst>
          </p:cNvPr>
          <p:cNvCxnSpPr>
            <a:cxnSpLocks/>
          </p:cNvCxnSpPr>
          <p:nvPr/>
        </p:nvCxnSpPr>
        <p:spPr>
          <a:xfrm flipH="1">
            <a:off x="3107448" y="1007436"/>
            <a:ext cx="550152" cy="21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D1FA7-0611-4434-9A69-C42237CA828F}"/>
              </a:ext>
            </a:extLst>
          </p:cNvPr>
          <p:cNvCxnSpPr>
            <a:cxnSpLocks/>
          </p:cNvCxnSpPr>
          <p:nvPr/>
        </p:nvCxnSpPr>
        <p:spPr>
          <a:xfrm flipH="1">
            <a:off x="3243675" y="588961"/>
            <a:ext cx="413925" cy="1620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12C72C-D61D-4E0C-95BD-4A5F10876B67}"/>
              </a:ext>
            </a:extLst>
          </p:cNvPr>
          <p:cNvCxnSpPr>
            <a:cxnSpLocks/>
          </p:cNvCxnSpPr>
          <p:nvPr/>
        </p:nvCxnSpPr>
        <p:spPr>
          <a:xfrm>
            <a:off x="3657600" y="574138"/>
            <a:ext cx="0" cy="44918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C966D3-470B-4CF1-AFBF-E1FDEBE96C12}"/>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1717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2FF60790-0255-41D6-BBD1-693AAFCEAB37}"/>
              </a:ext>
            </a:extLst>
          </p:cNvPr>
          <p:cNvSpPr txBox="1"/>
          <p:nvPr/>
        </p:nvSpPr>
        <p:spPr>
          <a:xfrm>
            <a:off x="447675" y="6214646"/>
            <a:ext cx="3009328" cy="338554"/>
          </a:xfrm>
          <a:prstGeom prst="rect">
            <a:avLst/>
          </a:prstGeom>
          <a:solidFill>
            <a:schemeClr val="bg1"/>
          </a:solidFill>
        </p:spPr>
        <p:txBody>
          <a:bodyPr wrap="square" rtlCol="0">
            <a:spAutoFit/>
          </a:bodyPr>
          <a:lstStyle/>
          <a:p>
            <a:r>
              <a:rPr lang="en-US" sz="1600" dirty="0"/>
              <a:t>Optimization iterations = max 500</a:t>
            </a:r>
          </a:p>
        </p:txBody>
      </p:sp>
      <p:pic>
        <p:nvPicPr>
          <p:cNvPr id="2" name="Picture 1">
            <a:extLst>
              <a:ext uri="{FF2B5EF4-FFF2-40B4-BE49-F238E27FC236}">
                <a16:creationId xmlns:a16="http://schemas.microsoft.com/office/drawing/2014/main" id="{ACBFD174-FEED-4028-ABA1-EA22C1F48E23}"/>
              </a:ext>
            </a:extLst>
          </p:cNvPr>
          <p:cNvPicPr>
            <a:picLocks noChangeAspect="1"/>
          </p:cNvPicPr>
          <p:nvPr/>
        </p:nvPicPr>
        <p:blipFill rotWithShape="1">
          <a:blip r:embed="rId3"/>
          <a:srcRect l="19460" t="20555" r="20853" b="16806"/>
          <a:stretch/>
        </p:blipFill>
        <p:spPr>
          <a:xfrm>
            <a:off x="8629650" y="1638300"/>
            <a:ext cx="3400425" cy="2983641"/>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4"/>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2174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600075" y="551104"/>
            <a:ext cx="2013710" cy="191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018D2704-B55B-4ECE-BE3E-49F3AD8EA8F8}"/>
              </a:ext>
            </a:extLst>
          </p:cNvPr>
          <p:cNvPicPr>
            <a:picLocks noChangeAspect="1"/>
          </p:cNvPicPr>
          <p:nvPr/>
        </p:nvPicPr>
        <p:blipFill rotWithShape="1">
          <a:blip r:embed="rId7"/>
          <a:srcRect l="8755" t="32587" r="72721" b="59444"/>
          <a:stretch/>
        </p:blipFill>
        <p:spPr>
          <a:xfrm>
            <a:off x="1612606" y="3200987"/>
            <a:ext cx="2949666" cy="713788"/>
          </a:xfrm>
          <a:prstGeom prst="rect">
            <a:avLst/>
          </a:prstGeom>
        </p:spPr>
      </p:pic>
      <p:pic>
        <p:nvPicPr>
          <p:cNvPr id="133" name="Picture 132">
            <a:extLst>
              <a:ext uri="{FF2B5EF4-FFF2-40B4-BE49-F238E27FC236}">
                <a16:creationId xmlns:a16="http://schemas.microsoft.com/office/drawing/2014/main" id="{DA8F9D60-0012-43FF-96C0-7B4D8D716028}"/>
              </a:ext>
            </a:extLst>
          </p:cNvPr>
          <p:cNvPicPr>
            <a:picLocks noChangeAspect="1"/>
          </p:cNvPicPr>
          <p:nvPr/>
        </p:nvPicPr>
        <p:blipFill rotWithShape="1">
          <a:blip r:embed="rId8"/>
          <a:srcRect l="74063" t="39425" r="19422" b="58243"/>
          <a:stretch/>
        </p:blipFill>
        <p:spPr>
          <a:xfrm>
            <a:off x="457200" y="2785537"/>
            <a:ext cx="1567228" cy="315481"/>
          </a:xfrm>
          <a:prstGeom prst="rect">
            <a:avLst/>
          </a:prstGeom>
        </p:spPr>
      </p:pic>
      <p:pic>
        <p:nvPicPr>
          <p:cNvPr id="134" name="Picture 133">
            <a:extLst>
              <a:ext uri="{FF2B5EF4-FFF2-40B4-BE49-F238E27FC236}">
                <a16:creationId xmlns:a16="http://schemas.microsoft.com/office/drawing/2014/main" id="{D82A4EF9-E66D-42CE-8632-D7603102C720}"/>
              </a:ext>
            </a:extLst>
          </p:cNvPr>
          <p:cNvPicPr>
            <a:picLocks noChangeAspect="1"/>
          </p:cNvPicPr>
          <p:nvPr/>
        </p:nvPicPr>
        <p:blipFill rotWithShape="1">
          <a:blip r:embed="rId8"/>
          <a:srcRect l="63472" t="18298" r="11699" b="67618"/>
          <a:stretch/>
        </p:blipFill>
        <p:spPr>
          <a:xfrm>
            <a:off x="147893" y="1845328"/>
            <a:ext cx="2714782" cy="865998"/>
          </a:xfrm>
          <a:prstGeom prst="rect">
            <a:avLst/>
          </a:prstGeom>
        </p:spPr>
      </p:pic>
      <p:grpSp>
        <p:nvGrpSpPr>
          <p:cNvPr id="13" name="Group 12">
            <a:extLst>
              <a:ext uri="{FF2B5EF4-FFF2-40B4-BE49-F238E27FC236}">
                <a16:creationId xmlns:a16="http://schemas.microsoft.com/office/drawing/2014/main" id="{BA7C7C01-BC73-4993-813C-9CE4DEAB78AB}"/>
              </a:ext>
            </a:extLst>
          </p:cNvPr>
          <p:cNvGrpSpPr/>
          <p:nvPr/>
        </p:nvGrpSpPr>
        <p:grpSpPr>
          <a:xfrm>
            <a:off x="9372600" y="4222919"/>
            <a:ext cx="697706" cy="563394"/>
            <a:chOff x="9372600" y="4146719"/>
            <a:chExt cx="697706" cy="563394"/>
          </a:xfrm>
        </p:grpSpPr>
        <p:cxnSp>
          <p:nvCxnSpPr>
            <p:cNvPr id="156" name="Straight Arrow Connector 155">
              <a:extLst>
                <a:ext uri="{FF2B5EF4-FFF2-40B4-BE49-F238E27FC236}">
                  <a16:creationId xmlns:a16="http://schemas.microsoft.com/office/drawing/2014/main" id="{194A80B9-2358-4B06-856B-06C3847620FA}"/>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0EB4451-592D-4F22-87B9-F42D14B14A43}"/>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DC533E6-B521-4996-8555-A2B40DEC9BFA}"/>
              </a:ext>
            </a:extLst>
          </p:cNvPr>
          <p:cNvGrpSpPr/>
          <p:nvPr/>
        </p:nvGrpSpPr>
        <p:grpSpPr>
          <a:xfrm>
            <a:off x="9372600" y="3495677"/>
            <a:ext cx="1114425" cy="1744035"/>
            <a:chOff x="9372600" y="3400427"/>
            <a:chExt cx="1114425" cy="1744035"/>
          </a:xfrm>
        </p:grpSpPr>
        <p:cxnSp>
          <p:nvCxnSpPr>
            <p:cNvPr id="157" name="Straight Arrow Connector 156">
              <a:extLst>
                <a:ext uri="{FF2B5EF4-FFF2-40B4-BE49-F238E27FC236}">
                  <a16:creationId xmlns:a16="http://schemas.microsoft.com/office/drawing/2014/main" id="{289A7DFD-DA7C-4156-A2FA-A78D16CA9B88}"/>
                </a:ext>
              </a:extLst>
            </p:cNvPr>
            <p:cNvCxnSpPr>
              <a:cxnSpLocks/>
            </p:cNvCxnSpPr>
            <p:nvPr/>
          </p:nvCxnSpPr>
          <p:spPr>
            <a:xfrm flipV="1">
              <a:off x="10487025" y="3400427"/>
              <a:ext cx="0" cy="1743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5291FA-34FE-426F-9240-1B4658F1A12A}"/>
                </a:ext>
              </a:extLst>
            </p:cNvPr>
            <p:cNvCxnSpPr>
              <a:cxnSpLocks/>
            </p:cNvCxnSpPr>
            <p:nvPr/>
          </p:nvCxnSpPr>
          <p:spPr>
            <a:xfrm>
              <a:off x="9372600" y="5144462"/>
              <a:ext cx="111442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9C3A622-40EA-4CD0-83DC-3BA743C231F7}"/>
              </a:ext>
            </a:extLst>
          </p:cNvPr>
          <p:cNvGrpSpPr/>
          <p:nvPr/>
        </p:nvGrpSpPr>
        <p:grpSpPr>
          <a:xfrm>
            <a:off x="9415462" y="3819525"/>
            <a:ext cx="1788319" cy="1867862"/>
            <a:chOff x="9415462" y="3648075"/>
            <a:chExt cx="1788319" cy="1934537"/>
          </a:xfrm>
        </p:grpSpPr>
        <p:cxnSp>
          <p:nvCxnSpPr>
            <p:cNvPr id="158" name="Straight Arrow Connector 157">
              <a:extLst>
                <a:ext uri="{FF2B5EF4-FFF2-40B4-BE49-F238E27FC236}">
                  <a16:creationId xmlns:a16="http://schemas.microsoft.com/office/drawing/2014/main" id="{5254F5DD-8240-4054-BD4D-25A9F6D91650}"/>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A20D41F-0883-49FA-813C-38ACC7EDA2C2}"/>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6368324E-EAC4-4363-AA48-D6FD810D10FE}"/>
              </a:ext>
            </a:extLst>
          </p:cNvPr>
          <p:cNvPicPr>
            <a:picLocks noChangeAspect="1"/>
          </p:cNvPicPr>
          <p:nvPr/>
        </p:nvPicPr>
        <p:blipFill rotWithShape="1">
          <a:blip r:embed="rId9"/>
          <a:srcRect l="3047" t="32221" r="6953" b="31112"/>
          <a:stretch/>
        </p:blipFill>
        <p:spPr>
          <a:xfrm>
            <a:off x="600075" y="4264223"/>
            <a:ext cx="8820150" cy="2021285"/>
          </a:xfrm>
          <a:prstGeom prst="rect">
            <a:avLst/>
          </a:prstGeom>
        </p:spPr>
      </p:pic>
      <p:sp>
        <p:nvSpPr>
          <p:cNvPr id="48" name="TextBox 47">
            <a:extLst>
              <a:ext uri="{FF2B5EF4-FFF2-40B4-BE49-F238E27FC236}">
                <a16:creationId xmlns:a16="http://schemas.microsoft.com/office/drawing/2014/main" id="{03860103-47C2-405D-82BF-061249061972}"/>
              </a:ext>
            </a:extLst>
          </p:cNvPr>
          <p:cNvSpPr txBox="1"/>
          <p:nvPr/>
        </p:nvSpPr>
        <p:spPr>
          <a:xfrm>
            <a:off x="390525" y="5538371"/>
            <a:ext cx="2352675" cy="338554"/>
          </a:xfrm>
          <a:prstGeom prst="rect">
            <a:avLst/>
          </a:prstGeom>
          <a:solidFill>
            <a:schemeClr val="bg1"/>
          </a:solidFill>
        </p:spPr>
        <p:txBody>
          <a:bodyPr wrap="square" rtlCol="0">
            <a:spAutoFit/>
          </a:bodyPr>
          <a:lstStyle/>
          <a:p>
            <a:r>
              <a:rPr lang="en-US" sz="1600" dirty="0"/>
              <a:t>Randomize geometric ops</a:t>
            </a:r>
          </a:p>
        </p:txBody>
      </p:sp>
      <p:sp>
        <p:nvSpPr>
          <p:cNvPr id="49" name="TextBox 48">
            <a:extLst>
              <a:ext uri="{FF2B5EF4-FFF2-40B4-BE49-F238E27FC236}">
                <a16:creationId xmlns:a16="http://schemas.microsoft.com/office/drawing/2014/main" id="{92DEBBBC-7FCC-49A5-A5F9-C2C345E788B7}"/>
              </a:ext>
            </a:extLst>
          </p:cNvPr>
          <p:cNvSpPr txBox="1"/>
          <p:nvPr/>
        </p:nvSpPr>
        <p:spPr>
          <a:xfrm>
            <a:off x="0" y="4757321"/>
            <a:ext cx="952499" cy="584775"/>
          </a:xfrm>
          <a:prstGeom prst="rect">
            <a:avLst/>
          </a:prstGeom>
          <a:solidFill>
            <a:schemeClr val="bg1"/>
          </a:solidFill>
        </p:spPr>
        <p:txBody>
          <a:bodyPr wrap="square" rtlCol="0">
            <a:spAutoFit/>
          </a:bodyPr>
          <a:lstStyle/>
          <a:p>
            <a:r>
              <a:rPr lang="en-US" sz="1600" dirty="0"/>
              <a:t>Outer rectangle</a:t>
            </a:r>
          </a:p>
        </p:txBody>
      </p:sp>
      <p:grpSp>
        <p:nvGrpSpPr>
          <p:cNvPr id="41" name="Group 40">
            <a:extLst>
              <a:ext uri="{FF2B5EF4-FFF2-40B4-BE49-F238E27FC236}">
                <a16:creationId xmlns:a16="http://schemas.microsoft.com/office/drawing/2014/main" id="{26102AF3-37F9-4346-A50B-1F6A74FF8997}"/>
              </a:ext>
            </a:extLst>
          </p:cNvPr>
          <p:cNvGrpSpPr/>
          <p:nvPr/>
        </p:nvGrpSpPr>
        <p:grpSpPr>
          <a:xfrm>
            <a:off x="74542" y="3044757"/>
            <a:ext cx="3456598" cy="1410511"/>
            <a:chOff x="74542" y="3044757"/>
            <a:chExt cx="3456598" cy="1410511"/>
          </a:xfrm>
        </p:grpSpPr>
        <p:sp>
          <p:nvSpPr>
            <p:cNvPr id="135" name="TextBox 134">
              <a:extLst>
                <a:ext uri="{FF2B5EF4-FFF2-40B4-BE49-F238E27FC236}">
                  <a16:creationId xmlns:a16="http://schemas.microsoft.com/office/drawing/2014/main" id="{615DD368-4E31-4462-AFD7-11A7F7F0527B}"/>
                </a:ext>
              </a:extLst>
            </p:cNvPr>
            <p:cNvSpPr txBox="1"/>
            <p:nvPr/>
          </p:nvSpPr>
          <p:spPr>
            <a:xfrm>
              <a:off x="74542" y="3166833"/>
              <a:ext cx="1485329" cy="830997"/>
            </a:xfrm>
            <a:prstGeom prst="rect">
              <a:avLst/>
            </a:prstGeom>
            <a:noFill/>
          </p:spPr>
          <p:txBody>
            <a:bodyPr wrap="square" rtlCol="0">
              <a:spAutoFit/>
            </a:bodyPr>
            <a:lstStyle/>
            <a:p>
              <a:r>
                <a:rPr lang="en-US" sz="1600" b="1" dirty="0"/>
                <a:t>Right-Click: </a:t>
              </a:r>
            </a:p>
            <a:p>
              <a:r>
                <a:rPr lang="en-US" sz="1600" b="1" dirty="0"/>
                <a:t>“Set File Path”: </a:t>
              </a:r>
            </a:p>
            <a:p>
              <a:r>
                <a:rPr lang="en-US" sz="1600" b="1" dirty="0"/>
                <a:t>navigate to file</a:t>
              </a:r>
            </a:p>
          </p:txBody>
        </p:sp>
        <p:cxnSp>
          <p:nvCxnSpPr>
            <p:cNvPr id="51" name="Straight Arrow Connector 50">
              <a:extLst>
                <a:ext uri="{FF2B5EF4-FFF2-40B4-BE49-F238E27FC236}">
                  <a16:creationId xmlns:a16="http://schemas.microsoft.com/office/drawing/2014/main" id="{00991883-F194-4280-8412-786F31B01F74}"/>
                </a:ext>
              </a:extLst>
            </p:cNvPr>
            <p:cNvCxnSpPr>
              <a:cxnSpLocks/>
            </p:cNvCxnSpPr>
            <p:nvPr/>
          </p:nvCxnSpPr>
          <p:spPr>
            <a:xfrm>
              <a:off x="1498060" y="4448175"/>
              <a:ext cx="203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247A99-998A-4EE6-97CA-525FF05F9361}"/>
                </a:ext>
              </a:extLst>
            </p:cNvPr>
            <p:cNvCxnSpPr>
              <a:cxnSpLocks/>
            </p:cNvCxnSpPr>
            <p:nvPr/>
          </p:nvCxnSpPr>
          <p:spPr>
            <a:xfrm>
              <a:off x="1503329" y="3044757"/>
              <a:ext cx="0" cy="141051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Left Brace 22">
            <a:extLst>
              <a:ext uri="{FF2B5EF4-FFF2-40B4-BE49-F238E27FC236}">
                <a16:creationId xmlns:a16="http://schemas.microsoft.com/office/drawing/2014/main" id="{5EB28727-0D94-43E4-9770-BF24065BAF86}"/>
              </a:ext>
            </a:extLst>
          </p:cNvPr>
          <p:cNvSpPr/>
          <p:nvPr/>
        </p:nvSpPr>
        <p:spPr>
          <a:xfrm>
            <a:off x="857251" y="4629150"/>
            <a:ext cx="342900" cy="809625"/>
          </a:xfrm>
          <a:prstGeom prst="leftBrace">
            <a:avLst>
              <a:gd name="adj1" fmla="val 4166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8D3453B-BC08-49C0-B13B-E9FA358D354C}"/>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70EBB14-A415-4826-A321-A2228D64A250}"/>
              </a:ext>
            </a:extLst>
          </p:cNvPr>
          <p:cNvCxnSpPr>
            <a:cxnSpLocks/>
            <a:stCxn id="27" idx="3"/>
          </p:cNvCxnSpPr>
          <p:nvPr/>
        </p:nvCxnSpPr>
        <p:spPr>
          <a:xfrm flipV="1">
            <a:off x="2198450" y="3426770"/>
            <a:ext cx="6770451" cy="303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156D4B5-5A90-490E-85CF-A16D82DF5D03}"/>
              </a:ext>
            </a:extLst>
          </p:cNvPr>
          <p:cNvSpPr txBox="1"/>
          <p:nvPr/>
        </p:nvSpPr>
        <p:spPr>
          <a:xfrm>
            <a:off x="6389819" y="3303831"/>
            <a:ext cx="1485329" cy="338554"/>
          </a:xfrm>
          <a:prstGeom prst="rect">
            <a:avLst/>
          </a:prstGeom>
          <a:solidFill>
            <a:schemeClr val="bg1"/>
          </a:solidFill>
        </p:spPr>
        <p:txBody>
          <a:bodyPr wrap="square" rtlCol="0">
            <a:spAutoFit/>
          </a:bodyPr>
          <a:lstStyle/>
          <a:p>
            <a:r>
              <a:rPr lang="en-US" sz="1600" dirty="0"/>
              <a:t>Name of space</a:t>
            </a:r>
          </a:p>
        </p:txBody>
      </p:sp>
      <p:pic>
        <p:nvPicPr>
          <p:cNvPr id="39" name="Picture 38">
            <a:extLst>
              <a:ext uri="{FF2B5EF4-FFF2-40B4-BE49-F238E27FC236}">
                <a16:creationId xmlns:a16="http://schemas.microsoft.com/office/drawing/2014/main" id="{DC436608-9D85-4F2E-9751-5ED16028B366}"/>
              </a:ext>
            </a:extLst>
          </p:cNvPr>
          <p:cNvPicPr>
            <a:picLocks noChangeAspect="1"/>
          </p:cNvPicPr>
          <p:nvPr/>
        </p:nvPicPr>
        <p:blipFill rotWithShape="1">
          <a:blip r:embed="rId10"/>
          <a:srcRect l="8719" t="11699" r="12392" b="3354"/>
          <a:stretch/>
        </p:blipFill>
        <p:spPr>
          <a:xfrm>
            <a:off x="5428033" y="498079"/>
            <a:ext cx="2820177" cy="2538919"/>
          </a:xfrm>
          <a:prstGeom prst="rect">
            <a:avLst/>
          </a:prstGeom>
        </p:spPr>
      </p:pic>
      <p:cxnSp>
        <p:nvCxnSpPr>
          <p:cNvPr id="82" name="Straight Arrow Connector 81">
            <a:extLst>
              <a:ext uri="{FF2B5EF4-FFF2-40B4-BE49-F238E27FC236}">
                <a16:creationId xmlns:a16="http://schemas.microsoft.com/office/drawing/2014/main" id="{8EF770E3-2226-49E2-A6EE-B8E487062071}"/>
              </a:ext>
            </a:extLst>
          </p:cNvPr>
          <p:cNvCxnSpPr>
            <a:cxnSpLocks/>
          </p:cNvCxnSpPr>
          <p:nvPr/>
        </p:nvCxnSpPr>
        <p:spPr>
          <a:xfrm flipH="1">
            <a:off x="8398897" y="1141808"/>
            <a:ext cx="2450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5E35DCF-0271-4606-9C41-DD609FBD39F4}"/>
              </a:ext>
            </a:extLst>
          </p:cNvPr>
          <p:cNvCxnSpPr>
            <a:cxnSpLocks/>
          </p:cNvCxnSpPr>
          <p:nvPr/>
        </p:nvCxnSpPr>
        <p:spPr>
          <a:xfrm flipV="1">
            <a:off x="10850400" y="1140189"/>
            <a:ext cx="0" cy="89816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1172DA0-257E-411E-B31B-178E823063AC}"/>
              </a:ext>
            </a:extLst>
          </p:cNvPr>
          <p:cNvSpPr txBox="1"/>
          <p:nvPr/>
        </p:nvSpPr>
        <p:spPr>
          <a:xfrm>
            <a:off x="8359265" y="764911"/>
            <a:ext cx="2394257" cy="338554"/>
          </a:xfrm>
          <a:prstGeom prst="rect">
            <a:avLst/>
          </a:prstGeom>
          <a:solidFill>
            <a:schemeClr val="bg1"/>
          </a:solidFill>
        </p:spPr>
        <p:txBody>
          <a:bodyPr wrap="square" rtlCol="0">
            <a:spAutoFit/>
          </a:bodyPr>
          <a:lstStyle/>
          <a:p>
            <a:r>
              <a:rPr lang="en-US" sz="1600" dirty="0"/>
              <a:t>Connected to Circulation</a:t>
            </a:r>
          </a:p>
        </p:txBody>
      </p:sp>
      <p:pic>
        <p:nvPicPr>
          <p:cNvPr id="86" name="Picture 85">
            <a:extLst>
              <a:ext uri="{FF2B5EF4-FFF2-40B4-BE49-F238E27FC236}">
                <a16:creationId xmlns:a16="http://schemas.microsoft.com/office/drawing/2014/main" id="{048DA76A-2D61-4D3C-BC9C-92A9839A40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563" y="742038"/>
            <a:ext cx="357976" cy="322178"/>
          </a:xfrm>
          <a:prstGeom prst="rect">
            <a:avLst/>
          </a:prstGeom>
        </p:spPr>
      </p:pic>
      <p:pic>
        <p:nvPicPr>
          <p:cNvPr id="87" name="Picture 86">
            <a:extLst>
              <a:ext uri="{FF2B5EF4-FFF2-40B4-BE49-F238E27FC236}">
                <a16:creationId xmlns:a16="http://schemas.microsoft.com/office/drawing/2014/main" id="{BCEF45A1-238C-43C2-BEAE-661B4229C4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35001" y="1850813"/>
            <a:ext cx="380727" cy="333136"/>
          </a:xfrm>
          <a:prstGeom prst="rect">
            <a:avLst/>
          </a:prstGeom>
        </p:spPr>
      </p:pic>
      <p:grpSp>
        <p:nvGrpSpPr>
          <p:cNvPr id="45" name="Group 44">
            <a:extLst>
              <a:ext uri="{FF2B5EF4-FFF2-40B4-BE49-F238E27FC236}">
                <a16:creationId xmlns:a16="http://schemas.microsoft.com/office/drawing/2014/main" id="{D35FC44D-41B6-493B-A2AE-EAE62D25E600}"/>
              </a:ext>
            </a:extLst>
          </p:cNvPr>
          <p:cNvGrpSpPr/>
          <p:nvPr/>
        </p:nvGrpSpPr>
        <p:grpSpPr>
          <a:xfrm>
            <a:off x="8492448" y="4538156"/>
            <a:ext cx="3404277" cy="2222451"/>
            <a:chOff x="8492448" y="4538156"/>
            <a:chExt cx="3404277" cy="2222451"/>
          </a:xfrm>
        </p:grpSpPr>
        <p:sp>
          <p:nvSpPr>
            <p:cNvPr id="92" name="TextBox 91">
              <a:extLst>
                <a:ext uri="{FF2B5EF4-FFF2-40B4-BE49-F238E27FC236}">
                  <a16:creationId xmlns:a16="http://schemas.microsoft.com/office/drawing/2014/main" id="{BC052F01-A7C8-4417-9BA7-9AE4F2A534F0}"/>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sp>
          <p:nvSpPr>
            <p:cNvPr id="93" name="Rectangle 92">
              <a:extLst>
                <a:ext uri="{FF2B5EF4-FFF2-40B4-BE49-F238E27FC236}">
                  <a16:creationId xmlns:a16="http://schemas.microsoft.com/office/drawing/2014/main" id="{7E60B16C-9842-4451-9CA0-A81EA86ED6A3}"/>
                </a:ext>
              </a:extLst>
            </p:cNvPr>
            <p:cNvSpPr/>
            <p:nvPr/>
          </p:nvSpPr>
          <p:spPr>
            <a:xfrm>
              <a:off x="8492448"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A5BCBCBF-39DC-4200-AB5D-AB6139311CAF}"/>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A839563-88F5-47DE-97C5-4659C80F3569}"/>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C89567D7-4E8E-458E-96FC-62EA6935A627}"/>
              </a:ext>
            </a:extLst>
          </p:cNvPr>
          <p:cNvSpPr txBox="1"/>
          <p:nvPr/>
        </p:nvSpPr>
        <p:spPr>
          <a:xfrm>
            <a:off x="4105275" y="6391275"/>
            <a:ext cx="2238375" cy="369332"/>
          </a:xfrm>
          <a:prstGeom prst="rect">
            <a:avLst/>
          </a:prstGeom>
          <a:noFill/>
        </p:spPr>
        <p:txBody>
          <a:bodyPr wrap="square" rtlCol="0">
            <a:spAutoFit/>
          </a:bodyPr>
          <a:lstStyle/>
          <a:p>
            <a:r>
              <a:rPr lang="en-US" dirty="0"/>
              <a:t>Set Preview to false</a:t>
            </a:r>
          </a:p>
        </p:txBody>
      </p:sp>
      <p:grpSp>
        <p:nvGrpSpPr>
          <p:cNvPr id="97" name="Group 96">
            <a:extLst>
              <a:ext uri="{FF2B5EF4-FFF2-40B4-BE49-F238E27FC236}">
                <a16:creationId xmlns:a16="http://schemas.microsoft.com/office/drawing/2014/main" id="{4C880432-60A2-4A42-BDDF-BD271DFD9718}"/>
              </a:ext>
            </a:extLst>
          </p:cNvPr>
          <p:cNvGrpSpPr/>
          <p:nvPr/>
        </p:nvGrpSpPr>
        <p:grpSpPr>
          <a:xfrm>
            <a:off x="6115050" y="5991226"/>
            <a:ext cx="554831" cy="628651"/>
            <a:chOff x="6115050" y="5991226"/>
            <a:chExt cx="554831" cy="628651"/>
          </a:xfrm>
        </p:grpSpPr>
        <p:cxnSp>
          <p:nvCxnSpPr>
            <p:cNvPr id="98" name="Straight Arrow Connector 97">
              <a:extLst>
                <a:ext uri="{FF2B5EF4-FFF2-40B4-BE49-F238E27FC236}">
                  <a16:creationId xmlns:a16="http://schemas.microsoft.com/office/drawing/2014/main" id="{CF173F07-E9D3-4719-A34D-0DEACD48DE43}"/>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877F0D-2DD9-4D01-B821-3E6B0DC48859}"/>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8E5DD830-1FE9-4968-93CC-6B2B8A8237BD}"/>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591953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1472B5-8197-4F17-805B-4CC55458CCDA}"/>
              </a:ext>
            </a:extLst>
          </p:cNvPr>
          <p:cNvPicPr>
            <a:picLocks noChangeAspect="1"/>
          </p:cNvPicPr>
          <p:nvPr/>
        </p:nvPicPr>
        <p:blipFill rotWithShape="1">
          <a:blip r:embed="rId3"/>
          <a:srcRect l="5000" t="38750" r="3750" b="27361"/>
          <a:stretch/>
        </p:blipFill>
        <p:spPr>
          <a:xfrm>
            <a:off x="334776" y="4305920"/>
            <a:ext cx="9161649" cy="1913906"/>
          </a:xfrm>
          <a:prstGeom prst="rect">
            <a:avLst/>
          </a:prstGeom>
        </p:spPr>
      </p:pic>
      <p:pic>
        <p:nvPicPr>
          <p:cNvPr id="24" name="Picture 23">
            <a:extLst>
              <a:ext uri="{FF2B5EF4-FFF2-40B4-BE49-F238E27FC236}">
                <a16:creationId xmlns:a16="http://schemas.microsoft.com/office/drawing/2014/main" id="{83381508-B8CA-44A1-9F83-83C0D4921B31}"/>
              </a:ext>
            </a:extLst>
          </p:cNvPr>
          <p:cNvPicPr>
            <a:picLocks noChangeAspect="1"/>
          </p:cNvPicPr>
          <p:nvPr/>
        </p:nvPicPr>
        <p:blipFill rotWithShape="1">
          <a:blip r:embed="rId4"/>
          <a:srcRect l="22014" t="21389" r="20505" b="17500"/>
          <a:stretch/>
        </p:blipFill>
        <p:spPr>
          <a:xfrm>
            <a:off x="8966597" y="1905000"/>
            <a:ext cx="2711054" cy="2409825"/>
          </a:xfrm>
          <a:prstGeom prst="rect">
            <a:avLst/>
          </a:prstGeom>
        </p:spPr>
      </p:pic>
      <p:sp>
        <p:nvSpPr>
          <p:cNvPr id="154" name="TextBox 153">
            <a:extLst>
              <a:ext uri="{FF2B5EF4-FFF2-40B4-BE49-F238E27FC236}">
                <a16:creationId xmlns:a16="http://schemas.microsoft.com/office/drawing/2014/main" id="{2FF60790-0255-41D6-BBD1-693AAFCEAB37}"/>
              </a:ext>
            </a:extLst>
          </p:cNvPr>
          <p:cNvSpPr txBox="1"/>
          <p:nvPr/>
        </p:nvSpPr>
        <p:spPr>
          <a:xfrm>
            <a:off x="495300" y="6214646"/>
            <a:ext cx="3009328" cy="338554"/>
          </a:xfrm>
          <a:prstGeom prst="rect">
            <a:avLst/>
          </a:prstGeom>
          <a:solidFill>
            <a:schemeClr val="bg1"/>
          </a:solidFill>
        </p:spPr>
        <p:txBody>
          <a:bodyPr wrap="square" rtlCol="0">
            <a:spAutoFit/>
          </a:bodyPr>
          <a:lstStyle/>
          <a:p>
            <a:r>
              <a:rPr lang="en-US" sz="1600" dirty="0"/>
              <a:t>Optimization iterations = max 500</a:t>
            </a:r>
          </a:p>
        </p:txBody>
      </p:sp>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5"/>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6"/>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6"/>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7"/>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5075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1066800" y="551104"/>
            <a:ext cx="1546985" cy="147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018D2704-B55B-4ECE-BE3E-49F3AD8EA8F8}"/>
              </a:ext>
            </a:extLst>
          </p:cNvPr>
          <p:cNvPicPr>
            <a:picLocks noChangeAspect="1"/>
          </p:cNvPicPr>
          <p:nvPr/>
        </p:nvPicPr>
        <p:blipFill rotWithShape="1">
          <a:blip r:embed="rId8"/>
          <a:srcRect l="8755" t="32587" r="72721" b="59444"/>
          <a:stretch/>
        </p:blipFill>
        <p:spPr>
          <a:xfrm>
            <a:off x="1612606" y="3200987"/>
            <a:ext cx="2949666" cy="713788"/>
          </a:xfrm>
          <a:prstGeom prst="rect">
            <a:avLst/>
          </a:prstGeom>
        </p:spPr>
      </p:pic>
      <p:pic>
        <p:nvPicPr>
          <p:cNvPr id="133" name="Picture 132">
            <a:extLst>
              <a:ext uri="{FF2B5EF4-FFF2-40B4-BE49-F238E27FC236}">
                <a16:creationId xmlns:a16="http://schemas.microsoft.com/office/drawing/2014/main" id="{DA8F9D60-0012-43FF-96C0-7B4D8D716028}"/>
              </a:ext>
            </a:extLst>
          </p:cNvPr>
          <p:cNvPicPr>
            <a:picLocks noChangeAspect="1"/>
          </p:cNvPicPr>
          <p:nvPr/>
        </p:nvPicPr>
        <p:blipFill rotWithShape="1">
          <a:blip r:embed="rId9"/>
          <a:srcRect l="74063" t="39425" r="19422" b="58243"/>
          <a:stretch/>
        </p:blipFill>
        <p:spPr>
          <a:xfrm>
            <a:off x="457200" y="2785537"/>
            <a:ext cx="1567228" cy="315481"/>
          </a:xfrm>
          <a:prstGeom prst="rect">
            <a:avLst/>
          </a:prstGeom>
        </p:spPr>
      </p:pic>
      <p:pic>
        <p:nvPicPr>
          <p:cNvPr id="134" name="Picture 133">
            <a:extLst>
              <a:ext uri="{FF2B5EF4-FFF2-40B4-BE49-F238E27FC236}">
                <a16:creationId xmlns:a16="http://schemas.microsoft.com/office/drawing/2014/main" id="{D82A4EF9-E66D-42CE-8632-D7603102C720}"/>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grpSp>
        <p:nvGrpSpPr>
          <p:cNvPr id="13" name="Group 12">
            <a:extLst>
              <a:ext uri="{FF2B5EF4-FFF2-40B4-BE49-F238E27FC236}">
                <a16:creationId xmlns:a16="http://schemas.microsoft.com/office/drawing/2014/main" id="{BA7C7C01-BC73-4993-813C-9CE4DEAB78AB}"/>
              </a:ext>
            </a:extLst>
          </p:cNvPr>
          <p:cNvGrpSpPr/>
          <p:nvPr/>
        </p:nvGrpSpPr>
        <p:grpSpPr>
          <a:xfrm>
            <a:off x="9286875" y="4124325"/>
            <a:ext cx="697706" cy="804863"/>
            <a:chOff x="9372600" y="4146719"/>
            <a:chExt cx="697706" cy="563394"/>
          </a:xfrm>
        </p:grpSpPr>
        <p:cxnSp>
          <p:nvCxnSpPr>
            <p:cNvPr id="156" name="Straight Arrow Connector 155">
              <a:extLst>
                <a:ext uri="{FF2B5EF4-FFF2-40B4-BE49-F238E27FC236}">
                  <a16:creationId xmlns:a16="http://schemas.microsoft.com/office/drawing/2014/main" id="{194A80B9-2358-4B06-856B-06C3847620FA}"/>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0EB4451-592D-4F22-87B9-F42D14B14A43}"/>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9C3A622-40EA-4CD0-83DC-3BA743C231F7}"/>
              </a:ext>
            </a:extLst>
          </p:cNvPr>
          <p:cNvGrpSpPr/>
          <p:nvPr/>
        </p:nvGrpSpPr>
        <p:grpSpPr>
          <a:xfrm>
            <a:off x="9258300" y="3819525"/>
            <a:ext cx="1726406" cy="1828800"/>
            <a:chOff x="9415462" y="3648075"/>
            <a:chExt cx="1788319" cy="1934537"/>
          </a:xfrm>
        </p:grpSpPr>
        <p:cxnSp>
          <p:nvCxnSpPr>
            <p:cNvPr id="158" name="Straight Arrow Connector 157">
              <a:extLst>
                <a:ext uri="{FF2B5EF4-FFF2-40B4-BE49-F238E27FC236}">
                  <a16:creationId xmlns:a16="http://schemas.microsoft.com/office/drawing/2014/main" id="{5254F5DD-8240-4054-BD4D-25A9F6D91650}"/>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A20D41F-0883-49FA-813C-38ACC7EDA2C2}"/>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03860103-47C2-405D-82BF-061249061972}"/>
              </a:ext>
            </a:extLst>
          </p:cNvPr>
          <p:cNvSpPr txBox="1"/>
          <p:nvPr/>
        </p:nvSpPr>
        <p:spPr>
          <a:xfrm>
            <a:off x="390525" y="5490746"/>
            <a:ext cx="2352675" cy="338554"/>
          </a:xfrm>
          <a:prstGeom prst="rect">
            <a:avLst/>
          </a:prstGeom>
          <a:solidFill>
            <a:schemeClr val="bg1"/>
          </a:solidFill>
        </p:spPr>
        <p:txBody>
          <a:bodyPr wrap="square" rtlCol="0">
            <a:spAutoFit/>
          </a:bodyPr>
          <a:lstStyle/>
          <a:p>
            <a:r>
              <a:rPr lang="en-US" sz="1600" dirty="0"/>
              <a:t>Randomize geometric ops</a:t>
            </a:r>
          </a:p>
        </p:txBody>
      </p:sp>
      <p:grpSp>
        <p:nvGrpSpPr>
          <p:cNvPr id="41" name="Group 40">
            <a:extLst>
              <a:ext uri="{FF2B5EF4-FFF2-40B4-BE49-F238E27FC236}">
                <a16:creationId xmlns:a16="http://schemas.microsoft.com/office/drawing/2014/main" id="{26102AF3-37F9-4346-A50B-1F6A74FF8997}"/>
              </a:ext>
            </a:extLst>
          </p:cNvPr>
          <p:cNvGrpSpPr/>
          <p:nvPr/>
        </p:nvGrpSpPr>
        <p:grpSpPr>
          <a:xfrm>
            <a:off x="74542" y="3044757"/>
            <a:ext cx="3456598" cy="1517718"/>
            <a:chOff x="74542" y="3044757"/>
            <a:chExt cx="3456598" cy="1410511"/>
          </a:xfrm>
        </p:grpSpPr>
        <p:sp>
          <p:nvSpPr>
            <p:cNvPr id="135" name="TextBox 134">
              <a:extLst>
                <a:ext uri="{FF2B5EF4-FFF2-40B4-BE49-F238E27FC236}">
                  <a16:creationId xmlns:a16="http://schemas.microsoft.com/office/drawing/2014/main" id="{615DD368-4E31-4462-AFD7-11A7F7F0527B}"/>
                </a:ext>
              </a:extLst>
            </p:cNvPr>
            <p:cNvSpPr txBox="1"/>
            <p:nvPr/>
          </p:nvSpPr>
          <p:spPr>
            <a:xfrm>
              <a:off x="74542" y="3166833"/>
              <a:ext cx="1485329" cy="830997"/>
            </a:xfrm>
            <a:prstGeom prst="rect">
              <a:avLst/>
            </a:prstGeom>
            <a:noFill/>
          </p:spPr>
          <p:txBody>
            <a:bodyPr wrap="square" rtlCol="0">
              <a:spAutoFit/>
            </a:bodyPr>
            <a:lstStyle/>
            <a:p>
              <a:r>
                <a:rPr lang="en-US" sz="1600" b="1" dirty="0"/>
                <a:t>Right-Click: </a:t>
              </a:r>
            </a:p>
            <a:p>
              <a:r>
                <a:rPr lang="en-US" sz="1600" b="1" dirty="0"/>
                <a:t>“Set File Path”: </a:t>
              </a:r>
            </a:p>
            <a:p>
              <a:r>
                <a:rPr lang="en-US" sz="1600" b="1" dirty="0"/>
                <a:t>navigate to file</a:t>
              </a:r>
            </a:p>
          </p:txBody>
        </p:sp>
        <p:cxnSp>
          <p:nvCxnSpPr>
            <p:cNvPr id="51" name="Straight Arrow Connector 50">
              <a:extLst>
                <a:ext uri="{FF2B5EF4-FFF2-40B4-BE49-F238E27FC236}">
                  <a16:creationId xmlns:a16="http://schemas.microsoft.com/office/drawing/2014/main" id="{00991883-F194-4280-8412-786F31B01F74}"/>
                </a:ext>
              </a:extLst>
            </p:cNvPr>
            <p:cNvCxnSpPr>
              <a:cxnSpLocks/>
            </p:cNvCxnSpPr>
            <p:nvPr/>
          </p:nvCxnSpPr>
          <p:spPr>
            <a:xfrm>
              <a:off x="1498060" y="4448175"/>
              <a:ext cx="203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247A99-998A-4EE6-97CA-525FF05F9361}"/>
                </a:ext>
              </a:extLst>
            </p:cNvPr>
            <p:cNvCxnSpPr>
              <a:cxnSpLocks/>
            </p:cNvCxnSpPr>
            <p:nvPr/>
          </p:nvCxnSpPr>
          <p:spPr>
            <a:xfrm>
              <a:off x="1503329" y="3044757"/>
              <a:ext cx="0" cy="141051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58D3453B-BC08-49C0-B13B-E9FA358D354C}"/>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70EBB14-A415-4826-A321-A2228D64A250}"/>
              </a:ext>
            </a:extLst>
          </p:cNvPr>
          <p:cNvCxnSpPr>
            <a:cxnSpLocks/>
            <a:stCxn id="27" idx="3"/>
          </p:cNvCxnSpPr>
          <p:nvPr/>
        </p:nvCxnSpPr>
        <p:spPr>
          <a:xfrm flipV="1">
            <a:off x="2198450" y="3505200"/>
            <a:ext cx="7021750" cy="225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156D4B5-5A90-490E-85CF-A16D82DF5D03}"/>
              </a:ext>
            </a:extLst>
          </p:cNvPr>
          <p:cNvSpPr txBox="1"/>
          <p:nvPr/>
        </p:nvSpPr>
        <p:spPr>
          <a:xfrm>
            <a:off x="6389819" y="3380031"/>
            <a:ext cx="1485329" cy="338554"/>
          </a:xfrm>
          <a:prstGeom prst="rect">
            <a:avLst/>
          </a:prstGeom>
          <a:solidFill>
            <a:schemeClr val="bg1"/>
          </a:solidFill>
        </p:spPr>
        <p:txBody>
          <a:bodyPr wrap="square" rtlCol="0">
            <a:spAutoFit/>
          </a:bodyPr>
          <a:lstStyle/>
          <a:p>
            <a:r>
              <a:rPr lang="en-US" sz="1600" dirty="0"/>
              <a:t>Name of space</a:t>
            </a:r>
          </a:p>
        </p:txBody>
      </p:sp>
      <p:cxnSp>
        <p:nvCxnSpPr>
          <p:cNvPr id="82" name="Straight Arrow Connector 81">
            <a:extLst>
              <a:ext uri="{FF2B5EF4-FFF2-40B4-BE49-F238E27FC236}">
                <a16:creationId xmlns:a16="http://schemas.microsoft.com/office/drawing/2014/main" id="{8EF770E3-2226-49E2-A6EE-B8E487062071}"/>
              </a:ext>
            </a:extLst>
          </p:cNvPr>
          <p:cNvCxnSpPr>
            <a:cxnSpLocks/>
          </p:cNvCxnSpPr>
          <p:nvPr/>
        </p:nvCxnSpPr>
        <p:spPr>
          <a:xfrm flipH="1">
            <a:off x="8398897" y="1141808"/>
            <a:ext cx="2450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5E35DCF-0271-4606-9C41-DD609FBD39F4}"/>
              </a:ext>
            </a:extLst>
          </p:cNvPr>
          <p:cNvCxnSpPr>
            <a:cxnSpLocks/>
          </p:cNvCxnSpPr>
          <p:nvPr/>
        </p:nvCxnSpPr>
        <p:spPr>
          <a:xfrm flipV="1">
            <a:off x="10850400" y="1140189"/>
            <a:ext cx="0" cy="89816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1172DA0-257E-411E-B31B-178E823063AC}"/>
              </a:ext>
            </a:extLst>
          </p:cNvPr>
          <p:cNvSpPr txBox="1"/>
          <p:nvPr/>
        </p:nvSpPr>
        <p:spPr>
          <a:xfrm>
            <a:off x="8359265" y="764911"/>
            <a:ext cx="2394257" cy="338554"/>
          </a:xfrm>
          <a:prstGeom prst="rect">
            <a:avLst/>
          </a:prstGeom>
          <a:solidFill>
            <a:schemeClr val="bg1"/>
          </a:solidFill>
        </p:spPr>
        <p:txBody>
          <a:bodyPr wrap="square" rtlCol="0">
            <a:spAutoFit/>
          </a:bodyPr>
          <a:lstStyle/>
          <a:p>
            <a:r>
              <a:rPr lang="en-US" sz="1600" dirty="0"/>
              <a:t>Connected to Circulation</a:t>
            </a:r>
          </a:p>
        </p:txBody>
      </p:sp>
      <p:pic>
        <p:nvPicPr>
          <p:cNvPr id="86" name="Picture 85">
            <a:extLst>
              <a:ext uri="{FF2B5EF4-FFF2-40B4-BE49-F238E27FC236}">
                <a16:creationId xmlns:a16="http://schemas.microsoft.com/office/drawing/2014/main" id="{048DA76A-2D61-4D3C-BC9C-92A9839A40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563" y="742038"/>
            <a:ext cx="357976" cy="322178"/>
          </a:xfrm>
          <a:prstGeom prst="rect">
            <a:avLst/>
          </a:prstGeom>
        </p:spPr>
      </p:pic>
      <p:pic>
        <p:nvPicPr>
          <p:cNvPr id="87" name="Picture 86">
            <a:extLst>
              <a:ext uri="{FF2B5EF4-FFF2-40B4-BE49-F238E27FC236}">
                <a16:creationId xmlns:a16="http://schemas.microsoft.com/office/drawing/2014/main" id="{BCEF45A1-238C-43C2-BEAE-661B4229C4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35001" y="1850813"/>
            <a:ext cx="380727" cy="333136"/>
          </a:xfrm>
          <a:prstGeom prst="rect">
            <a:avLst/>
          </a:prstGeom>
        </p:spPr>
      </p:pic>
      <p:sp>
        <p:nvSpPr>
          <p:cNvPr id="15" name="TextBox 14">
            <a:extLst>
              <a:ext uri="{FF2B5EF4-FFF2-40B4-BE49-F238E27FC236}">
                <a16:creationId xmlns:a16="http://schemas.microsoft.com/office/drawing/2014/main" id="{6491F383-8FD6-43B0-B580-4F11D98BEE14}"/>
              </a:ext>
            </a:extLst>
          </p:cNvPr>
          <p:cNvSpPr txBox="1"/>
          <p:nvPr/>
        </p:nvSpPr>
        <p:spPr>
          <a:xfrm>
            <a:off x="4105275" y="6391275"/>
            <a:ext cx="2238375" cy="369332"/>
          </a:xfrm>
          <a:prstGeom prst="rect">
            <a:avLst/>
          </a:prstGeom>
          <a:noFill/>
        </p:spPr>
        <p:txBody>
          <a:bodyPr wrap="square" rtlCol="0">
            <a:spAutoFit/>
          </a:bodyPr>
          <a:lstStyle/>
          <a:p>
            <a:r>
              <a:rPr lang="en-US" dirty="0"/>
              <a:t>Set Preview to false</a:t>
            </a:r>
          </a:p>
        </p:txBody>
      </p:sp>
      <p:sp>
        <p:nvSpPr>
          <p:cNvPr id="43" name="TextBox 42">
            <a:extLst>
              <a:ext uri="{FF2B5EF4-FFF2-40B4-BE49-F238E27FC236}">
                <a16:creationId xmlns:a16="http://schemas.microsoft.com/office/drawing/2014/main" id="{B3831AEF-E1DD-4F95-AB17-81C920FE6592}"/>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22" name="Group 21">
            <a:extLst>
              <a:ext uri="{FF2B5EF4-FFF2-40B4-BE49-F238E27FC236}">
                <a16:creationId xmlns:a16="http://schemas.microsoft.com/office/drawing/2014/main" id="{0108F92B-2B69-40A5-A163-70359482F411}"/>
              </a:ext>
            </a:extLst>
          </p:cNvPr>
          <p:cNvGrpSpPr/>
          <p:nvPr/>
        </p:nvGrpSpPr>
        <p:grpSpPr>
          <a:xfrm>
            <a:off x="6115050" y="5991226"/>
            <a:ext cx="554831" cy="628651"/>
            <a:chOff x="6115050" y="5991226"/>
            <a:chExt cx="554831" cy="628651"/>
          </a:xfrm>
        </p:grpSpPr>
        <p:cxnSp>
          <p:nvCxnSpPr>
            <p:cNvPr id="17" name="Straight Arrow Connector 16">
              <a:extLst>
                <a:ext uri="{FF2B5EF4-FFF2-40B4-BE49-F238E27FC236}">
                  <a16:creationId xmlns:a16="http://schemas.microsoft.com/office/drawing/2014/main" id="{70D2F656-1399-46EE-8657-D1F0116CBCDF}"/>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2D1F2E-E331-4B59-B22F-EC3E8A79B5AF}"/>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36F3370-86B0-47D3-AC0A-576196507EB8}"/>
              </a:ext>
            </a:extLst>
          </p:cNvPr>
          <p:cNvSpPr/>
          <p:nvPr/>
        </p:nvSpPr>
        <p:spPr>
          <a:xfrm>
            <a:off x="8521023"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B8DE566-1212-460F-ACA1-1C3425E58FC3}"/>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4EB58D-7F3C-499B-8E58-65694DF578F6}"/>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3F18568-D01E-441A-80EA-2C33DC845088}"/>
              </a:ext>
            </a:extLst>
          </p:cNvPr>
          <p:cNvPicPr>
            <a:picLocks noChangeAspect="1"/>
          </p:cNvPicPr>
          <p:nvPr/>
        </p:nvPicPr>
        <p:blipFill rotWithShape="1">
          <a:blip r:embed="rId12"/>
          <a:srcRect l="21666" t="21528" r="20505" b="17361"/>
          <a:stretch/>
        </p:blipFill>
        <p:spPr>
          <a:xfrm>
            <a:off x="5483284" y="719374"/>
            <a:ext cx="2889192" cy="2552700"/>
          </a:xfrm>
          <a:prstGeom prst="rect">
            <a:avLst/>
          </a:prstGeom>
        </p:spPr>
      </p:pic>
      <p:sp>
        <p:nvSpPr>
          <p:cNvPr id="44" name="TextBox 43">
            <a:extLst>
              <a:ext uri="{FF2B5EF4-FFF2-40B4-BE49-F238E27FC236}">
                <a16:creationId xmlns:a16="http://schemas.microsoft.com/office/drawing/2014/main" id="{703112EB-3935-4FFA-B681-6FE790B962F0}"/>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552651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014F5B9-182F-46FC-AA52-798BB29102B9}"/>
              </a:ext>
            </a:extLst>
          </p:cNvPr>
          <p:cNvPicPr>
            <a:picLocks noChangeAspect="1"/>
          </p:cNvPicPr>
          <p:nvPr/>
        </p:nvPicPr>
        <p:blipFill rotWithShape="1">
          <a:blip r:embed="rId3"/>
          <a:srcRect l="8755" t="32587" r="72474" b="59444"/>
          <a:stretch/>
        </p:blipFill>
        <p:spPr>
          <a:xfrm>
            <a:off x="1622334" y="3200987"/>
            <a:ext cx="3378291" cy="806809"/>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4"/>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9647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1533525" y="551104"/>
            <a:ext cx="1080260" cy="191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BAA9F0-2DA0-488B-8E4E-62BE257F3284}"/>
              </a:ext>
            </a:extLst>
          </p:cNvPr>
          <p:cNvPicPr>
            <a:picLocks noChangeAspect="1"/>
          </p:cNvPicPr>
          <p:nvPr/>
        </p:nvPicPr>
        <p:blipFill rotWithShape="1">
          <a:blip r:embed="rId7"/>
          <a:srcRect l="15163" t="6944" b="3750"/>
          <a:stretch/>
        </p:blipFill>
        <p:spPr>
          <a:xfrm>
            <a:off x="8633655" y="1205157"/>
            <a:ext cx="3424995" cy="3014418"/>
          </a:xfrm>
          <a:prstGeom prst="rect">
            <a:avLst/>
          </a:prstGeom>
        </p:spPr>
      </p:pic>
      <p:pic>
        <p:nvPicPr>
          <p:cNvPr id="17" name="Picture 16">
            <a:extLst>
              <a:ext uri="{FF2B5EF4-FFF2-40B4-BE49-F238E27FC236}">
                <a16:creationId xmlns:a16="http://schemas.microsoft.com/office/drawing/2014/main" id="{2AB56AEA-1CBD-426A-B1A1-80564CABF681}"/>
              </a:ext>
            </a:extLst>
          </p:cNvPr>
          <p:cNvPicPr>
            <a:picLocks noChangeAspect="1"/>
          </p:cNvPicPr>
          <p:nvPr/>
        </p:nvPicPr>
        <p:blipFill rotWithShape="1">
          <a:blip r:embed="rId8"/>
          <a:srcRect l="1484" t="34583" r="2187" b="20556"/>
          <a:stretch/>
        </p:blipFill>
        <p:spPr>
          <a:xfrm>
            <a:off x="1819275" y="4217607"/>
            <a:ext cx="7671986" cy="2009774"/>
          </a:xfrm>
          <a:prstGeom prst="rect">
            <a:avLst/>
          </a:prstGeom>
        </p:spPr>
      </p:pic>
      <p:pic>
        <p:nvPicPr>
          <p:cNvPr id="19" name="Picture 18">
            <a:extLst>
              <a:ext uri="{FF2B5EF4-FFF2-40B4-BE49-F238E27FC236}">
                <a16:creationId xmlns:a16="http://schemas.microsoft.com/office/drawing/2014/main" id="{6F9C01A3-CA86-43E2-93C7-69FE9A5F4D33}"/>
              </a:ext>
            </a:extLst>
          </p:cNvPr>
          <p:cNvPicPr>
            <a:picLocks noChangeAspect="1"/>
          </p:cNvPicPr>
          <p:nvPr/>
        </p:nvPicPr>
        <p:blipFill rotWithShape="1">
          <a:blip r:embed="rId9"/>
          <a:srcRect l="74063" t="39425" r="19422" b="58243"/>
          <a:stretch/>
        </p:blipFill>
        <p:spPr>
          <a:xfrm>
            <a:off x="0" y="2785537"/>
            <a:ext cx="1567228" cy="315481"/>
          </a:xfrm>
          <a:prstGeom prst="rect">
            <a:avLst/>
          </a:prstGeom>
        </p:spPr>
      </p:pic>
      <p:pic>
        <p:nvPicPr>
          <p:cNvPr id="40" name="Picture 39">
            <a:extLst>
              <a:ext uri="{FF2B5EF4-FFF2-40B4-BE49-F238E27FC236}">
                <a16:creationId xmlns:a16="http://schemas.microsoft.com/office/drawing/2014/main" id="{D2D828CE-A03E-4000-B94F-CB0E116F9298}"/>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cxnSp>
        <p:nvCxnSpPr>
          <p:cNvPr id="46" name="Straight Arrow Connector 45">
            <a:extLst>
              <a:ext uri="{FF2B5EF4-FFF2-40B4-BE49-F238E27FC236}">
                <a16:creationId xmlns:a16="http://schemas.microsoft.com/office/drawing/2014/main" id="{706BE65D-A0BD-44B9-AA5F-8B943E8364E5}"/>
              </a:ext>
            </a:extLst>
          </p:cNvPr>
          <p:cNvCxnSpPr>
            <a:cxnSpLocks/>
          </p:cNvCxnSpPr>
          <p:nvPr/>
        </p:nvCxnSpPr>
        <p:spPr>
          <a:xfrm flipV="1">
            <a:off x="4886325" y="3914775"/>
            <a:ext cx="2295525" cy="7367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C202A01-A649-4003-9AD4-00DA80C6569B}"/>
              </a:ext>
            </a:extLst>
          </p:cNvPr>
          <p:cNvSpPr/>
          <p:nvPr/>
        </p:nvSpPr>
        <p:spPr>
          <a:xfrm>
            <a:off x="5581650" y="4867275"/>
            <a:ext cx="1847851" cy="581025"/>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345CCD76-1DBB-4617-94C7-DE896F3313F3}"/>
              </a:ext>
            </a:extLst>
          </p:cNvPr>
          <p:cNvGrpSpPr/>
          <p:nvPr/>
        </p:nvGrpSpPr>
        <p:grpSpPr>
          <a:xfrm>
            <a:off x="4276724" y="786822"/>
            <a:ext cx="3952875" cy="1752590"/>
            <a:chOff x="4514849" y="609600"/>
            <a:chExt cx="3952875" cy="1752590"/>
          </a:xfrm>
        </p:grpSpPr>
        <p:pic>
          <p:nvPicPr>
            <p:cNvPr id="60" name="Picture 59">
              <a:extLst>
                <a:ext uri="{FF2B5EF4-FFF2-40B4-BE49-F238E27FC236}">
                  <a16:creationId xmlns:a16="http://schemas.microsoft.com/office/drawing/2014/main" id="{CCCB5A97-BB68-4C26-806A-F26031C4876D}"/>
                </a:ext>
              </a:extLst>
            </p:cNvPr>
            <p:cNvPicPr>
              <a:picLocks noChangeAspect="1"/>
            </p:cNvPicPr>
            <p:nvPr/>
          </p:nvPicPr>
          <p:blipFill rotWithShape="1">
            <a:blip r:embed="rId7"/>
            <a:srcRect l="15164" t="6944" r="43756" b="45477"/>
            <a:stretch/>
          </p:blipFill>
          <p:spPr>
            <a:xfrm>
              <a:off x="6780373" y="756198"/>
              <a:ext cx="1658491" cy="1605992"/>
            </a:xfrm>
            <a:prstGeom prst="rect">
              <a:avLst/>
            </a:prstGeom>
          </p:spPr>
        </p:pic>
        <p:sp>
          <p:nvSpPr>
            <p:cNvPr id="64" name="TextBox 63">
              <a:extLst>
                <a:ext uri="{FF2B5EF4-FFF2-40B4-BE49-F238E27FC236}">
                  <a16:creationId xmlns:a16="http://schemas.microsoft.com/office/drawing/2014/main" id="{4690F220-66F5-4AB0-ADCA-BF0D1AC9AAD9}"/>
                </a:ext>
              </a:extLst>
            </p:cNvPr>
            <p:cNvSpPr txBox="1"/>
            <p:nvPr/>
          </p:nvSpPr>
          <p:spPr>
            <a:xfrm>
              <a:off x="4553234" y="989808"/>
              <a:ext cx="2227139" cy="338554"/>
            </a:xfrm>
            <a:prstGeom prst="rect">
              <a:avLst/>
            </a:prstGeom>
            <a:noFill/>
          </p:spPr>
          <p:txBody>
            <a:bodyPr wrap="square" rtlCol="0">
              <a:spAutoFit/>
            </a:bodyPr>
            <a:lstStyle/>
            <a:p>
              <a:r>
                <a:rPr lang="en-US" sz="1600" dirty="0"/>
                <a:t>outer-circulation depth</a:t>
              </a:r>
            </a:p>
          </p:txBody>
        </p:sp>
        <p:sp>
          <p:nvSpPr>
            <p:cNvPr id="66" name="TextBox 65">
              <a:extLst>
                <a:ext uri="{FF2B5EF4-FFF2-40B4-BE49-F238E27FC236}">
                  <a16:creationId xmlns:a16="http://schemas.microsoft.com/office/drawing/2014/main" id="{AAED7CFE-6C12-414B-BE0F-912660F7EF7D}"/>
                </a:ext>
              </a:extLst>
            </p:cNvPr>
            <p:cNvSpPr txBox="1"/>
            <p:nvPr/>
          </p:nvSpPr>
          <p:spPr>
            <a:xfrm>
              <a:off x="4553234" y="1345896"/>
              <a:ext cx="2227139" cy="338554"/>
            </a:xfrm>
            <a:prstGeom prst="rect">
              <a:avLst/>
            </a:prstGeom>
            <a:noFill/>
          </p:spPr>
          <p:txBody>
            <a:bodyPr wrap="square" rtlCol="0">
              <a:spAutoFit/>
            </a:bodyPr>
            <a:lstStyle/>
            <a:p>
              <a:r>
                <a:rPr lang="en-US" sz="1600" dirty="0"/>
                <a:t>Bay depth</a:t>
              </a:r>
            </a:p>
          </p:txBody>
        </p:sp>
        <p:sp>
          <p:nvSpPr>
            <p:cNvPr id="67" name="TextBox 66">
              <a:extLst>
                <a:ext uri="{FF2B5EF4-FFF2-40B4-BE49-F238E27FC236}">
                  <a16:creationId xmlns:a16="http://schemas.microsoft.com/office/drawing/2014/main" id="{BCA6B640-5F47-4A20-89B6-0956AF704CF7}"/>
                </a:ext>
              </a:extLst>
            </p:cNvPr>
            <p:cNvSpPr txBox="1"/>
            <p:nvPr/>
          </p:nvSpPr>
          <p:spPr>
            <a:xfrm>
              <a:off x="4553234" y="1766552"/>
              <a:ext cx="2227139" cy="338554"/>
            </a:xfrm>
            <a:prstGeom prst="rect">
              <a:avLst/>
            </a:prstGeom>
            <a:noFill/>
          </p:spPr>
          <p:txBody>
            <a:bodyPr wrap="square" rtlCol="0">
              <a:spAutoFit/>
            </a:bodyPr>
            <a:lstStyle/>
            <a:p>
              <a:r>
                <a:rPr lang="en-US" sz="1600" dirty="0"/>
                <a:t>inner-circulation depth</a:t>
              </a:r>
            </a:p>
          </p:txBody>
        </p:sp>
        <p:cxnSp>
          <p:nvCxnSpPr>
            <p:cNvPr id="69" name="Straight Arrow Connector 68">
              <a:extLst>
                <a:ext uri="{FF2B5EF4-FFF2-40B4-BE49-F238E27FC236}">
                  <a16:creationId xmlns:a16="http://schemas.microsoft.com/office/drawing/2014/main" id="{C39E8F69-83D1-448C-AE4C-C983B17ABED7}"/>
                </a:ext>
              </a:extLst>
            </p:cNvPr>
            <p:cNvCxnSpPr>
              <a:cxnSpLocks/>
            </p:cNvCxnSpPr>
            <p:nvPr/>
          </p:nvCxnSpPr>
          <p:spPr>
            <a:xfrm>
              <a:off x="6696075" y="1162426"/>
              <a:ext cx="266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90002C7-9C27-4B23-841F-6717578EBA7D}"/>
                </a:ext>
              </a:extLst>
            </p:cNvPr>
            <p:cNvCxnSpPr>
              <a:cxnSpLocks/>
            </p:cNvCxnSpPr>
            <p:nvPr/>
          </p:nvCxnSpPr>
          <p:spPr>
            <a:xfrm>
              <a:off x="5562600" y="1534599"/>
              <a:ext cx="140017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3F80BEF-FE15-414B-9462-D98659E09D28}"/>
                </a:ext>
              </a:extLst>
            </p:cNvPr>
            <p:cNvCxnSpPr>
              <a:cxnSpLocks/>
            </p:cNvCxnSpPr>
            <p:nvPr/>
          </p:nvCxnSpPr>
          <p:spPr>
            <a:xfrm>
              <a:off x="6553200" y="1935829"/>
              <a:ext cx="762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1C61F1A-8C0C-4D49-BEDE-2CDAF64A4613}"/>
                </a:ext>
              </a:extLst>
            </p:cNvPr>
            <p:cNvCxnSpPr>
              <a:cxnSpLocks/>
            </p:cNvCxnSpPr>
            <p:nvPr/>
          </p:nvCxnSpPr>
          <p:spPr>
            <a:xfrm>
              <a:off x="7315200" y="1935829"/>
              <a:ext cx="257175" cy="154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3A1D5C-8F74-4651-A7D4-35EC117CA38A}"/>
                </a:ext>
              </a:extLst>
            </p:cNvPr>
            <p:cNvCxnSpPr>
              <a:cxnSpLocks/>
            </p:cNvCxnSpPr>
            <p:nvPr/>
          </p:nvCxnSpPr>
          <p:spPr>
            <a:xfrm>
              <a:off x="6962775" y="1531319"/>
              <a:ext cx="533400" cy="321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2F51EAC-EFD7-420A-99DD-23792BB490C6}"/>
                </a:ext>
              </a:extLst>
            </p:cNvPr>
            <p:cNvCxnSpPr>
              <a:cxnSpLocks/>
            </p:cNvCxnSpPr>
            <p:nvPr/>
          </p:nvCxnSpPr>
          <p:spPr>
            <a:xfrm>
              <a:off x="6962775" y="1162225"/>
              <a:ext cx="315971" cy="190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EE0BF10-FFA9-4A2D-AC12-8971B5B68BC2}"/>
                </a:ext>
              </a:extLst>
            </p:cNvPr>
            <p:cNvSpPr txBox="1"/>
            <p:nvPr/>
          </p:nvSpPr>
          <p:spPr>
            <a:xfrm>
              <a:off x="4553234" y="665958"/>
              <a:ext cx="2227139" cy="338554"/>
            </a:xfrm>
            <a:prstGeom prst="rect">
              <a:avLst/>
            </a:prstGeom>
            <a:noFill/>
          </p:spPr>
          <p:txBody>
            <a:bodyPr wrap="square" rtlCol="0">
              <a:spAutoFit/>
            </a:bodyPr>
            <a:lstStyle/>
            <a:p>
              <a:r>
                <a:rPr lang="en-US" sz="1600" dirty="0"/>
                <a:t>Site curve</a:t>
              </a:r>
            </a:p>
          </p:txBody>
        </p:sp>
        <p:cxnSp>
          <p:nvCxnSpPr>
            <p:cNvPr id="90" name="Straight Arrow Connector 89">
              <a:extLst>
                <a:ext uri="{FF2B5EF4-FFF2-40B4-BE49-F238E27FC236}">
                  <a16:creationId xmlns:a16="http://schemas.microsoft.com/office/drawing/2014/main" id="{0A2C26B2-2E38-4B25-81F1-895E04A6F2A0}"/>
                </a:ext>
              </a:extLst>
            </p:cNvPr>
            <p:cNvCxnSpPr>
              <a:cxnSpLocks/>
            </p:cNvCxnSpPr>
            <p:nvPr/>
          </p:nvCxnSpPr>
          <p:spPr>
            <a:xfrm>
              <a:off x="5553075" y="829051"/>
              <a:ext cx="1409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D4FC7A-5CE6-42C2-B0B0-FD945CB7217F}"/>
                </a:ext>
              </a:extLst>
            </p:cNvPr>
            <p:cNvCxnSpPr>
              <a:cxnSpLocks/>
            </p:cNvCxnSpPr>
            <p:nvPr/>
          </p:nvCxnSpPr>
          <p:spPr>
            <a:xfrm>
              <a:off x="6962775" y="828850"/>
              <a:ext cx="447675" cy="269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03F7ED-5213-4BB1-B07F-3014CF937F1F}"/>
                </a:ext>
              </a:extLst>
            </p:cNvPr>
            <p:cNvSpPr/>
            <p:nvPr/>
          </p:nvSpPr>
          <p:spPr>
            <a:xfrm>
              <a:off x="4514849" y="609600"/>
              <a:ext cx="3952875" cy="174307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FDC39808-C2B6-4D57-B35A-889ADC236FEF}"/>
              </a:ext>
            </a:extLst>
          </p:cNvPr>
          <p:cNvSpPr txBox="1"/>
          <p:nvPr/>
        </p:nvSpPr>
        <p:spPr>
          <a:xfrm>
            <a:off x="38099" y="5605233"/>
            <a:ext cx="2847403" cy="338554"/>
          </a:xfrm>
          <a:prstGeom prst="rect">
            <a:avLst/>
          </a:prstGeom>
          <a:solidFill>
            <a:schemeClr val="bg1"/>
          </a:solidFill>
        </p:spPr>
        <p:txBody>
          <a:bodyPr wrap="square" rtlCol="0">
            <a:spAutoFit/>
          </a:bodyPr>
          <a:lstStyle/>
          <a:p>
            <a:r>
              <a:rPr lang="en-US" sz="1600" dirty="0"/>
              <a:t>Sensitivity = x, where 0.1&lt;x&lt;5.0</a:t>
            </a:r>
          </a:p>
        </p:txBody>
      </p:sp>
      <p:sp>
        <p:nvSpPr>
          <p:cNvPr id="98" name="TextBox 97">
            <a:extLst>
              <a:ext uri="{FF2B5EF4-FFF2-40B4-BE49-F238E27FC236}">
                <a16:creationId xmlns:a16="http://schemas.microsoft.com/office/drawing/2014/main" id="{6D7A416F-0593-43D1-A756-7091D7E23C55}"/>
              </a:ext>
            </a:extLst>
          </p:cNvPr>
          <p:cNvSpPr txBox="1"/>
          <p:nvPr/>
        </p:nvSpPr>
        <p:spPr>
          <a:xfrm>
            <a:off x="0" y="5909846"/>
            <a:ext cx="3009328" cy="338554"/>
          </a:xfrm>
          <a:prstGeom prst="rect">
            <a:avLst/>
          </a:prstGeom>
          <a:solidFill>
            <a:schemeClr val="bg1"/>
          </a:solidFill>
        </p:spPr>
        <p:txBody>
          <a:bodyPr wrap="square" rtlCol="0">
            <a:spAutoFit/>
          </a:bodyPr>
          <a:lstStyle/>
          <a:p>
            <a:r>
              <a:rPr lang="en-US" sz="1600" dirty="0"/>
              <a:t>Optimization iterations = max 500</a:t>
            </a:r>
          </a:p>
        </p:txBody>
      </p:sp>
      <p:cxnSp>
        <p:nvCxnSpPr>
          <p:cNvPr id="101" name="Straight Arrow Connector 100">
            <a:extLst>
              <a:ext uri="{FF2B5EF4-FFF2-40B4-BE49-F238E27FC236}">
                <a16:creationId xmlns:a16="http://schemas.microsoft.com/office/drawing/2014/main" id="{01EB3FA6-E74F-49E2-B6F1-F85F72C9A55E}"/>
              </a:ext>
            </a:extLst>
          </p:cNvPr>
          <p:cNvCxnSpPr>
            <a:cxnSpLocks/>
          </p:cNvCxnSpPr>
          <p:nvPr/>
        </p:nvCxnSpPr>
        <p:spPr>
          <a:xfrm>
            <a:off x="7181850" y="3918118"/>
            <a:ext cx="2200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52BAD00-AEA8-47C7-8D0C-AAD4178942F9}"/>
              </a:ext>
            </a:extLst>
          </p:cNvPr>
          <p:cNvCxnSpPr>
            <a:cxnSpLocks/>
          </p:cNvCxnSpPr>
          <p:nvPr/>
        </p:nvCxnSpPr>
        <p:spPr>
          <a:xfrm flipV="1">
            <a:off x="10487025" y="3400427"/>
            <a:ext cx="0" cy="1743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12888E-52E5-4EDE-9539-EF2F5ADFD787}"/>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77A73EF-3D78-40DF-9DDD-49710F2E4755}"/>
              </a:ext>
            </a:extLst>
          </p:cNvPr>
          <p:cNvCxnSpPr>
            <a:cxnSpLocks/>
          </p:cNvCxnSpPr>
          <p:nvPr/>
        </p:nvCxnSpPr>
        <p:spPr>
          <a:xfrm>
            <a:off x="9372600" y="5144462"/>
            <a:ext cx="111442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106DAD-FA74-4D5A-A47C-71D9B66CE858}"/>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478EC4-65B9-4794-A651-04EA7EB5FE32}"/>
              </a:ext>
            </a:extLst>
          </p:cNvPr>
          <p:cNvCxnSpPr>
            <a:cxnSpLocks/>
          </p:cNvCxnSpPr>
          <p:nvPr/>
        </p:nvCxnSpPr>
        <p:spPr>
          <a:xfrm flipV="1">
            <a:off x="6477000" y="2711326"/>
            <a:ext cx="0" cy="2122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E37469D-A01B-477E-8DF3-DCE9BAB653E9}"/>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7701812-F52A-42D5-BB2F-3A5B84F08F3C}"/>
              </a:ext>
            </a:extLst>
          </p:cNvPr>
          <p:cNvCxnSpPr>
            <a:cxnSpLocks/>
          </p:cNvCxnSpPr>
          <p:nvPr/>
        </p:nvCxnSpPr>
        <p:spPr>
          <a:xfrm flipV="1">
            <a:off x="2198450" y="3228975"/>
            <a:ext cx="6888400" cy="453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3FAD627-F411-4A91-B8E3-9B98C69FAC18}"/>
              </a:ext>
            </a:extLst>
          </p:cNvPr>
          <p:cNvSpPr txBox="1"/>
          <p:nvPr/>
        </p:nvSpPr>
        <p:spPr>
          <a:xfrm>
            <a:off x="6989894" y="3122856"/>
            <a:ext cx="1485329" cy="338554"/>
          </a:xfrm>
          <a:prstGeom prst="rect">
            <a:avLst/>
          </a:prstGeom>
          <a:solidFill>
            <a:schemeClr val="bg1"/>
          </a:solidFill>
        </p:spPr>
        <p:txBody>
          <a:bodyPr wrap="square" rtlCol="0">
            <a:spAutoFit/>
          </a:bodyPr>
          <a:lstStyle/>
          <a:p>
            <a:r>
              <a:rPr lang="en-US" sz="1600" dirty="0"/>
              <a:t>Name of space</a:t>
            </a:r>
          </a:p>
        </p:txBody>
      </p:sp>
      <p:grpSp>
        <p:nvGrpSpPr>
          <p:cNvPr id="52" name="Group 51">
            <a:extLst>
              <a:ext uri="{FF2B5EF4-FFF2-40B4-BE49-F238E27FC236}">
                <a16:creationId xmlns:a16="http://schemas.microsoft.com/office/drawing/2014/main" id="{B977044A-BF66-49D4-BE84-F3AD918F8506}"/>
              </a:ext>
            </a:extLst>
          </p:cNvPr>
          <p:cNvGrpSpPr/>
          <p:nvPr/>
        </p:nvGrpSpPr>
        <p:grpSpPr>
          <a:xfrm>
            <a:off x="74542" y="3044757"/>
            <a:ext cx="4249808" cy="1336743"/>
            <a:chOff x="74542" y="3044757"/>
            <a:chExt cx="3456598" cy="1336743"/>
          </a:xfrm>
        </p:grpSpPr>
        <p:sp>
          <p:nvSpPr>
            <p:cNvPr id="53" name="TextBox 52">
              <a:extLst>
                <a:ext uri="{FF2B5EF4-FFF2-40B4-BE49-F238E27FC236}">
                  <a16:creationId xmlns:a16="http://schemas.microsoft.com/office/drawing/2014/main" id="{09AD417E-477B-46C7-AACD-AFD61EDB3F8F}"/>
                </a:ext>
              </a:extLst>
            </p:cNvPr>
            <p:cNvSpPr txBox="1"/>
            <p:nvPr/>
          </p:nvSpPr>
          <p:spPr>
            <a:xfrm>
              <a:off x="74542" y="3166833"/>
              <a:ext cx="1485329" cy="830997"/>
            </a:xfrm>
            <a:prstGeom prst="rect">
              <a:avLst/>
            </a:prstGeom>
            <a:noFill/>
          </p:spPr>
          <p:txBody>
            <a:bodyPr wrap="square" rtlCol="0">
              <a:spAutoFit/>
            </a:bodyPr>
            <a:lstStyle/>
            <a:p>
              <a:r>
                <a:rPr lang="en-US" sz="1600" dirty="0"/>
                <a:t>Right-Click: </a:t>
              </a:r>
            </a:p>
            <a:p>
              <a:r>
                <a:rPr lang="en-US" sz="1600" dirty="0"/>
                <a:t>“Set File Path”: </a:t>
              </a:r>
            </a:p>
            <a:p>
              <a:r>
                <a:rPr lang="en-US" sz="1600" dirty="0"/>
                <a:t>navigate to file</a:t>
              </a:r>
            </a:p>
          </p:txBody>
        </p:sp>
        <p:cxnSp>
          <p:nvCxnSpPr>
            <p:cNvPr id="54" name="Straight Arrow Connector 53">
              <a:extLst>
                <a:ext uri="{FF2B5EF4-FFF2-40B4-BE49-F238E27FC236}">
                  <a16:creationId xmlns:a16="http://schemas.microsoft.com/office/drawing/2014/main" id="{2EB5D481-CBE5-4890-8CD0-C712B0C43D94}"/>
                </a:ext>
              </a:extLst>
            </p:cNvPr>
            <p:cNvCxnSpPr>
              <a:cxnSpLocks/>
            </p:cNvCxnSpPr>
            <p:nvPr/>
          </p:nvCxnSpPr>
          <p:spPr>
            <a:xfrm>
              <a:off x="1253464" y="4371975"/>
              <a:ext cx="22776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CAEDB48-0606-414C-BBE2-7865C77BAE22}"/>
                </a:ext>
              </a:extLst>
            </p:cNvPr>
            <p:cNvCxnSpPr>
              <a:cxnSpLocks/>
            </p:cNvCxnSpPr>
            <p:nvPr/>
          </p:nvCxnSpPr>
          <p:spPr>
            <a:xfrm>
              <a:off x="1255419" y="3044757"/>
              <a:ext cx="0" cy="133674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CCFC1843-EC99-41AD-9C16-F6402965B380}"/>
              </a:ext>
            </a:extLst>
          </p:cNvPr>
          <p:cNvSpPr txBox="1"/>
          <p:nvPr/>
        </p:nvSpPr>
        <p:spPr>
          <a:xfrm>
            <a:off x="5029200" y="6400800"/>
            <a:ext cx="2238375" cy="369332"/>
          </a:xfrm>
          <a:prstGeom prst="rect">
            <a:avLst/>
          </a:prstGeom>
          <a:noFill/>
        </p:spPr>
        <p:txBody>
          <a:bodyPr wrap="square" rtlCol="0">
            <a:spAutoFit/>
          </a:bodyPr>
          <a:lstStyle/>
          <a:p>
            <a:r>
              <a:rPr lang="en-US" dirty="0"/>
              <a:t>Set Preview to false</a:t>
            </a:r>
          </a:p>
        </p:txBody>
      </p:sp>
      <p:sp>
        <p:nvSpPr>
          <p:cNvPr id="57" name="TextBox 56">
            <a:extLst>
              <a:ext uri="{FF2B5EF4-FFF2-40B4-BE49-F238E27FC236}">
                <a16:creationId xmlns:a16="http://schemas.microsoft.com/office/drawing/2014/main" id="{3DED5E76-AEAE-4166-AA28-2C59957E063D}"/>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58" name="Group 57">
            <a:extLst>
              <a:ext uri="{FF2B5EF4-FFF2-40B4-BE49-F238E27FC236}">
                <a16:creationId xmlns:a16="http://schemas.microsoft.com/office/drawing/2014/main" id="{5631579D-2A80-4767-B4CB-CB4F68BD3CFE}"/>
              </a:ext>
            </a:extLst>
          </p:cNvPr>
          <p:cNvGrpSpPr/>
          <p:nvPr/>
        </p:nvGrpSpPr>
        <p:grpSpPr>
          <a:xfrm>
            <a:off x="7038975" y="5810251"/>
            <a:ext cx="554831" cy="819152"/>
            <a:chOff x="6115050" y="5991226"/>
            <a:chExt cx="554831" cy="628651"/>
          </a:xfrm>
        </p:grpSpPr>
        <p:cxnSp>
          <p:nvCxnSpPr>
            <p:cNvPr id="59" name="Straight Arrow Connector 58">
              <a:extLst>
                <a:ext uri="{FF2B5EF4-FFF2-40B4-BE49-F238E27FC236}">
                  <a16:creationId xmlns:a16="http://schemas.microsoft.com/office/drawing/2014/main" id="{6ACFDAC0-2A95-472B-8DEA-EBD319F05FA4}"/>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E0574C-8720-41F9-A25F-7C35DD79840D}"/>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F45EEFE3-80C1-4F26-93C7-8631BC7B013D}"/>
              </a:ext>
            </a:extLst>
          </p:cNvPr>
          <p:cNvSpPr/>
          <p:nvPr/>
        </p:nvSpPr>
        <p:spPr>
          <a:xfrm>
            <a:off x="8521023"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8F76F0D8-C3C4-4E86-9D96-3F8A4F65AE0C}"/>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F20803-352A-49D3-8838-187066E123CC}"/>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17620DE-3483-49F2-B357-D09BBF0DBAD0}"/>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821192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23429-FFB8-412A-9518-DD67713FF83B}"/>
              </a:ext>
            </a:extLst>
          </p:cNvPr>
          <p:cNvPicPr>
            <a:picLocks noChangeAspect="1"/>
          </p:cNvPicPr>
          <p:nvPr/>
        </p:nvPicPr>
        <p:blipFill>
          <a:blip r:embed="rId3"/>
          <a:stretch>
            <a:fillRect/>
          </a:stretch>
        </p:blipFill>
        <p:spPr>
          <a:xfrm>
            <a:off x="8271705" y="331038"/>
            <a:ext cx="3796470" cy="3174162"/>
          </a:xfrm>
          <a:prstGeom prst="rect">
            <a:avLst/>
          </a:prstGeom>
        </p:spPr>
      </p:pic>
      <p:pic>
        <p:nvPicPr>
          <p:cNvPr id="2" name="Picture 1">
            <a:extLst>
              <a:ext uri="{FF2B5EF4-FFF2-40B4-BE49-F238E27FC236}">
                <a16:creationId xmlns:a16="http://schemas.microsoft.com/office/drawing/2014/main" id="{EE33178E-5FF6-4F6E-8297-531C7B1B9ED3}"/>
              </a:ext>
            </a:extLst>
          </p:cNvPr>
          <p:cNvPicPr>
            <a:picLocks noChangeAspect="1"/>
          </p:cNvPicPr>
          <p:nvPr/>
        </p:nvPicPr>
        <p:blipFill rotWithShape="1">
          <a:blip r:embed="rId4"/>
          <a:srcRect l="17500" t="37916" r="20156" b="32917"/>
          <a:stretch/>
        </p:blipFill>
        <p:spPr>
          <a:xfrm>
            <a:off x="1104900" y="4048125"/>
            <a:ext cx="7600950" cy="2000250"/>
          </a:xfrm>
          <a:prstGeom prst="rect">
            <a:avLst/>
          </a:prstGeom>
        </p:spPr>
      </p:pic>
      <p:pic>
        <p:nvPicPr>
          <p:cNvPr id="22" name="Picture 21">
            <a:extLst>
              <a:ext uri="{FF2B5EF4-FFF2-40B4-BE49-F238E27FC236}">
                <a16:creationId xmlns:a16="http://schemas.microsoft.com/office/drawing/2014/main" id="{B014F5B9-182F-46FC-AA52-798BB29102B9}"/>
              </a:ext>
            </a:extLst>
          </p:cNvPr>
          <p:cNvPicPr>
            <a:picLocks noChangeAspect="1"/>
          </p:cNvPicPr>
          <p:nvPr/>
        </p:nvPicPr>
        <p:blipFill rotWithShape="1">
          <a:blip r:embed="rId5"/>
          <a:srcRect l="8755" t="32587" r="72474" b="59444"/>
          <a:stretch/>
        </p:blipFill>
        <p:spPr>
          <a:xfrm>
            <a:off x="1622334" y="3200987"/>
            <a:ext cx="3378291" cy="806809"/>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6"/>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46954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2000250" y="551104"/>
            <a:ext cx="613535" cy="1823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F9C01A3-CA86-43E2-93C7-69FE9A5F4D33}"/>
              </a:ext>
            </a:extLst>
          </p:cNvPr>
          <p:cNvPicPr>
            <a:picLocks noChangeAspect="1"/>
          </p:cNvPicPr>
          <p:nvPr/>
        </p:nvPicPr>
        <p:blipFill rotWithShape="1">
          <a:blip r:embed="rId9"/>
          <a:srcRect l="74063" t="39425" r="19422" b="58243"/>
          <a:stretch/>
        </p:blipFill>
        <p:spPr>
          <a:xfrm>
            <a:off x="0" y="2785537"/>
            <a:ext cx="1567228" cy="315481"/>
          </a:xfrm>
          <a:prstGeom prst="rect">
            <a:avLst/>
          </a:prstGeom>
        </p:spPr>
      </p:pic>
      <p:pic>
        <p:nvPicPr>
          <p:cNvPr id="40" name="Picture 39">
            <a:extLst>
              <a:ext uri="{FF2B5EF4-FFF2-40B4-BE49-F238E27FC236}">
                <a16:creationId xmlns:a16="http://schemas.microsoft.com/office/drawing/2014/main" id="{D2D828CE-A03E-4000-B94F-CB0E116F9298}"/>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cxnSp>
        <p:nvCxnSpPr>
          <p:cNvPr id="46" name="Straight Arrow Connector 45">
            <a:extLst>
              <a:ext uri="{FF2B5EF4-FFF2-40B4-BE49-F238E27FC236}">
                <a16:creationId xmlns:a16="http://schemas.microsoft.com/office/drawing/2014/main" id="{706BE65D-A0BD-44B9-AA5F-8B943E8364E5}"/>
              </a:ext>
            </a:extLst>
          </p:cNvPr>
          <p:cNvCxnSpPr>
            <a:cxnSpLocks/>
          </p:cNvCxnSpPr>
          <p:nvPr/>
        </p:nvCxnSpPr>
        <p:spPr>
          <a:xfrm flipV="1">
            <a:off x="4886325" y="3914775"/>
            <a:ext cx="2295525" cy="7367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DC39808-C2B6-4D57-B35A-889ADC236FEF}"/>
              </a:ext>
            </a:extLst>
          </p:cNvPr>
          <p:cNvSpPr txBox="1"/>
          <p:nvPr/>
        </p:nvSpPr>
        <p:spPr>
          <a:xfrm>
            <a:off x="200024" y="4567008"/>
            <a:ext cx="2847403" cy="338554"/>
          </a:xfrm>
          <a:prstGeom prst="rect">
            <a:avLst/>
          </a:prstGeom>
          <a:solidFill>
            <a:schemeClr val="bg1"/>
          </a:solidFill>
        </p:spPr>
        <p:txBody>
          <a:bodyPr wrap="square" rtlCol="0">
            <a:spAutoFit/>
          </a:bodyPr>
          <a:lstStyle/>
          <a:p>
            <a:r>
              <a:rPr lang="en-US" sz="1600" dirty="0"/>
              <a:t>Sensitivity = x, where 1&lt;x&lt;10</a:t>
            </a:r>
          </a:p>
        </p:txBody>
      </p:sp>
      <p:cxnSp>
        <p:nvCxnSpPr>
          <p:cNvPr id="101" name="Straight Arrow Connector 100">
            <a:extLst>
              <a:ext uri="{FF2B5EF4-FFF2-40B4-BE49-F238E27FC236}">
                <a16:creationId xmlns:a16="http://schemas.microsoft.com/office/drawing/2014/main" id="{01EB3FA6-E74F-49E2-B6F1-F85F72C9A55E}"/>
              </a:ext>
            </a:extLst>
          </p:cNvPr>
          <p:cNvCxnSpPr>
            <a:cxnSpLocks/>
          </p:cNvCxnSpPr>
          <p:nvPr/>
        </p:nvCxnSpPr>
        <p:spPr>
          <a:xfrm>
            <a:off x="7181850" y="3918118"/>
            <a:ext cx="2200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7D17685-F23D-4555-8E3E-A506513DAF64}"/>
              </a:ext>
            </a:extLst>
          </p:cNvPr>
          <p:cNvGrpSpPr/>
          <p:nvPr/>
        </p:nvGrpSpPr>
        <p:grpSpPr>
          <a:xfrm>
            <a:off x="8572499" y="3324225"/>
            <a:ext cx="2124075" cy="1681163"/>
            <a:chOff x="9372600" y="4146719"/>
            <a:chExt cx="697706" cy="563394"/>
          </a:xfrm>
        </p:grpSpPr>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6E37469D-A01B-477E-8DF3-DCE9BAB653E9}"/>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7701812-F52A-42D5-BB2F-3A5B84F08F3C}"/>
              </a:ext>
            </a:extLst>
          </p:cNvPr>
          <p:cNvCxnSpPr>
            <a:cxnSpLocks/>
          </p:cNvCxnSpPr>
          <p:nvPr/>
        </p:nvCxnSpPr>
        <p:spPr>
          <a:xfrm flipV="1">
            <a:off x="2198450" y="2905125"/>
            <a:ext cx="7174150" cy="7778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3FAD627-F411-4A91-B8E3-9B98C69FAC18}"/>
              </a:ext>
            </a:extLst>
          </p:cNvPr>
          <p:cNvSpPr txBox="1"/>
          <p:nvPr/>
        </p:nvSpPr>
        <p:spPr>
          <a:xfrm>
            <a:off x="6265994" y="2999031"/>
            <a:ext cx="1485329" cy="338554"/>
          </a:xfrm>
          <a:prstGeom prst="rect">
            <a:avLst/>
          </a:prstGeom>
          <a:solidFill>
            <a:schemeClr val="bg1"/>
          </a:solidFill>
        </p:spPr>
        <p:txBody>
          <a:bodyPr wrap="square" rtlCol="0">
            <a:spAutoFit/>
          </a:bodyPr>
          <a:lstStyle/>
          <a:p>
            <a:r>
              <a:rPr lang="en-US" sz="1600" dirty="0"/>
              <a:t>Name of space</a:t>
            </a:r>
          </a:p>
        </p:txBody>
      </p:sp>
      <p:grpSp>
        <p:nvGrpSpPr>
          <p:cNvPr id="52" name="Group 51">
            <a:extLst>
              <a:ext uri="{FF2B5EF4-FFF2-40B4-BE49-F238E27FC236}">
                <a16:creationId xmlns:a16="http://schemas.microsoft.com/office/drawing/2014/main" id="{B977044A-BF66-49D4-BE84-F3AD918F8506}"/>
              </a:ext>
            </a:extLst>
          </p:cNvPr>
          <p:cNvGrpSpPr/>
          <p:nvPr/>
        </p:nvGrpSpPr>
        <p:grpSpPr>
          <a:xfrm>
            <a:off x="74541" y="3044757"/>
            <a:ext cx="3554483" cy="1498668"/>
            <a:chOff x="74542" y="3044757"/>
            <a:chExt cx="3456598" cy="1498668"/>
          </a:xfrm>
        </p:grpSpPr>
        <p:sp>
          <p:nvSpPr>
            <p:cNvPr id="53" name="TextBox 52">
              <a:extLst>
                <a:ext uri="{FF2B5EF4-FFF2-40B4-BE49-F238E27FC236}">
                  <a16:creationId xmlns:a16="http://schemas.microsoft.com/office/drawing/2014/main" id="{09AD417E-477B-46C7-AACD-AFD61EDB3F8F}"/>
                </a:ext>
              </a:extLst>
            </p:cNvPr>
            <p:cNvSpPr txBox="1"/>
            <p:nvPr/>
          </p:nvSpPr>
          <p:spPr>
            <a:xfrm>
              <a:off x="74542" y="3166833"/>
              <a:ext cx="1485329" cy="830997"/>
            </a:xfrm>
            <a:prstGeom prst="rect">
              <a:avLst/>
            </a:prstGeom>
            <a:noFill/>
          </p:spPr>
          <p:txBody>
            <a:bodyPr wrap="square" rtlCol="0">
              <a:spAutoFit/>
            </a:bodyPr>
            <a:lstStyle/>
            <a:p>
              <a:r>
                <a:rPr lang="en-US" sz="1600" dirty="0"/>
                <a:t>Right-Click: </a:t>
              </a:r>
            </a:p>
            <a:p>
              <a:r>
                <a:rPr lang="en-US" sz="1600" dirty="0"/>
                <a:t>“Set File Path”: </a:t>
              </a:r>
            </a:p>
            <a:p>
              <a:r>
                <a:rPr lang="en-US" sz="1600" dirty="0"/>
                <a:t>navigate to file</a:t>
              </a:r>
            </a:p>
          </p:txBody>
        </p:sp>
        <p:cxnSp>
          <p:nvCxnSpPr>
            <p:cNvPr id="54" name="Straight Arrow Connector 53">
              <a:extLst>
                <a:ext uri="{FF2B5EF4-FFF2-40B4-BE49-F238E27FC236}">
                  <a16:creationId xmlns:a16="http://schemas.microsoft.com/office/drawing/2014/main" id="{2EB5D481-CBE5-4890-8CD0-C712B0C43D94}"/>
                </a:ext>
              </a:extLst>
            </p:cNvPr>
            <p:cNvCxnSpPr>
              <a:cxnSpLocks/>
            </p:cNvCxnSpPr>
            <p:nvPr/>
          </p:nvCxnSpPr>
          <p:spPr>
            <a:xfrm>
              <a:off x="1419246" y="4524375"/>
              <a:ext cx="211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CAEDB48-0606-414C-BBE2-7865C77BAE22}"/>
                </a:ext>
              </a:extLst>
            </p:cNvPr>
            <p:cNvCxnSpPr>
              <a:cxnSpLocks/>
            </p:cNvCxnSpPr>
            <p:nvPr/>
          </p:nvCxnSpPr>
          <p:spPr>
            <a:xfrm>
              <a:off x="1419965" y="3044757"/>
              <a:ext cx="0" cy="1498668"/>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E9A455BC-8B2C-4F4C-9384-47BFDC5BFAE9}"/>
              </a:ext>
            </a:extLst>
          </p:cNvPr>
          <p:cNvPicPr>
            <a:picLocks noChangeAspect="1"/>
          </p:cNvPicPr>
          <p:nvPr/>
        </p:nvPicPr>
        <p:blipFill rotWithShape="1">
          <a:blip r:embed="rId10"/>
          <a:srcRect l="12609" t="24305" r="25847" b="25000"/>
          <a:stretch/>
        </p:blipFill>
        <p:spPr>
          <a:xfrm>
            <a:off x="5229225" y="522539"/>
            <a:ext cx="2282087" cy="1571626"/>
          </a:xfrm>
          <a:prstGeom prst="rect">
            <a:avLst/>
          </a:prstGeom>
        </p:spPr>
      </p:pic>
      <p:cxnSp>
        <p:nvCxnSpPr>
          <p:cNvPr id="56" name="Straight Arrow Connector 55">
            <a:extLst>
              <a:ext uri="{FF2B5EF4-FFF2-40B4-BE49-F238E27FC236}">
                <a16:creationId xmlns:a16="http://schemas.microsoft.com/office/drawing/2014/main" id="{16F47904-B080-49A9-B608-EC78C736294E}"/>
              </a:ext>
            </a:extLst>
          </p:cNvPr>
          <p:cNvCxnSpPr>
            <a:cxnSpLocks/>
          </p:cNvCxnSpPr>
          <p:nvPr/>
        </p:nvCxnSpPr>
        <p:spPr>
          <a:xfrm flipH="1">
            <a:off x="7848600" y="1298743"/>
            <a:ext cx="16668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787A2684-7E6A-447E-BCBA-F5150AB2BD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1156" y="799925"/>
            <a:ext cx="487074" cy="347911"/>
          </a:xfrm>
          <a:prstGeom prst="rect">
            <a:avLst/>
          </a:prstGeom>
        </p:spPr>
      </p:pic>
      <p:pic>
        <p:nvPicPr>
          <p:cNvPr id="61" name="Picture 60" descr="A picture containing table, furniture&#10;&#10;Description automatically generated">
            <a:extLst>
              <a:ext uri="{FF2B5EF4-FFF2-40B4-BE49-F238E27FC236}">
                <a16:creationId xmlns:a16="http://schemas.microsoft.com/office/drawing/2014/main" id="{ADDF3A92-D6CA-496D-8691-4FC81F3DF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2379" y="3432528"/>
            <a:ext cx="307249" cy="307249"/>
          </a:xfrm>
          <a:prstGeom prst="rect">
            <a:avLst/>
          </a:prstGeom>
        </p:spPr>
      </p:pic>
      <p:sp>
        <p:nvSpPr>
          <p:cNvPr id="31" name="TextBox 30">
            <a:extLst>
              <a:ext uri="{FF2B5EF4-FFF2-40B4-BE49-F238E27FC236}">
                <a16:creationId xmlns:a16="http://schemas.microsoft.com/office/drawing/2014/main" id="{CAE92F6C-F235-4500-ABC7-B859ABF37FF8}"/>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948241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947EF76-12D6-4878-9174-1F403C1E420C}"/>
              </a:ext>
            </a:extLst>
          </p:cNvPr>
          <p:cNvPicPr>
            <a:picLocks noChangeAspect="1"/>
          </p:cNvPicPr>
          <p:nvPr/>
        </p:nvPicPr>
        <p:blipFill>
          <a:blip r:embed="rId3"/>
          <a:stretch>
            <a:fillRect/>
          </a:stretch>
        </p:blipFill>
        <p:spPr>
          <a:xfrm>
            <a:off x="8386005" y="1323199"/>
            <a:ext cx="3805995" cy="3182126"/>
          </a:xfrm>
          <a:prstGeom prst="rect">
            <a:avLst/>
          </a:prstGeom>
        </p:spPr>
      </p:pic>
      <p:pic>
        <p:nvPicPr>
          <p:cNvPr id="30" name="Picture 29">
            <a:extLst>
              <a:ext uri="{FF2B5EF4-FFF2-40B4-BE49-F238E27FC236}">
                <a16:creationId xmlns:a16="http://schemas.microsoft.com/office/drawing/2014/main" id="{BF2413E1-4B2F-4FB5-B5F1-CC6B1635FFE8}"/>
              </a:ext>
            </a:extLst>
          </p:cNvPr>
          <p:cNvPicPr>
            <a:picLocks noChangeAspect="1"/>
          </p:cNvPicPr>
          <p:nvPr/>
        </p:nvPicPr>
        <p:blipFill rotWithShape="1">
          <a:blip r:embed="rId4"/>
          <a:srcRect l="28672" t="41944" r="6484" b="30973"/>
          <a:stretch/>
        </p:blipFill>
        <p:spPr>
          <a:xfrm>
            <a:off x="1504949" y="4219575"/>
            <a:ext cx="7905751" cy="1857375"/>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5"/>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6"/>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6"/>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7"/>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97437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a:endCxn id="10" idx="0"/>
          </p:cNvCxnSpPr>
          <p:nvPr/>
        </p:nvCxnSpPr>
        <p:spPr>
          <a:xfrm flipH="1">
            <a:off x="2249116" y="551104"/>
            <a:ext cx="364669" cy="163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265AA6A-5C57-4226-9716-99DFB844C6FE}"/>
              </a:ext>
            </a:extLst>
          </p:cNvPr>
          <p:cNvPicPr>
            <a:picLocks noChangeAspect="1"/>
          </p:cNvPicPr>
          <p:nvPr/>
        </p:nvPicPr>
        <p:blipFill>
          <a:blip r:embed="rId8"/>
          <a:stretch>
            <a:fillRect/>
          </a:stretch>
        </p:blipFill>
        <p:spPr>
          <a:xfrm>
            <a:off x="3585405" y="923925"/>
            <a:ext cx="3424995" cy="2863578"/>
          </a:xfrm>
          <a:prstGeom prst="rect">
            <a:avLst/>
          </a:prstGeom>
        </p:spPr>
      </p:pic>
      <p:sp>
        <p:nvSpPr>
          <p:cNvPr id="41" name="TextBox 40">
            <a:extLst>
              <a:ext uri="{FF2B5EF4-FFF2-40B4-BE49-F238E27FC236}">
                <a16:creationId xmlns:a16="http://schemas.microsoft.com/office/drawing/2014/main" id="{5EF65F84-FC1E-450C-8D88-84695CA3B24C}"/>
              </a:ext>
            </a:extLst>
          </p:cNvPr>
          <p:cNvSpPr txBox="1"/>
          <p:nvPr/>
        </p:nvSpPr>
        <p:spPr>
          <a:xfrm>
            <a:off x="4124325" y="6400800"/>
            <a:ext cx="2238375" cy="369332"/>
          </a:xfrm>
          <a:prstGeom prst="rect">
            <a:avLst/>
          </a:prstGeom>
          <a:noFill/>
        </p:spPr>
        <p:txBody>
          <a:bodyPr wrap="square" rtlCol="0">
            <a:spAutoFit/>
          </a:bodyPr>
          <a:lstStyle/>
          <a:p>
            <a:r>
              <a:rPr lang="en-US" dirty="0"/>
              <a:t>Set Preview to false</a:t>
            </a:r>
          </a:p>
        </p:txBody>
      </p:sp>
      <p:sp>
        <p:nvSpPr>
          <p:cNvPr id="42" name="TextBox 41">
            <a:extLst>
              <a:ext uri="{FF2B5EF4-FFF2-40B4-BE49-F238E27FC236}">
                <a16:creationId xmlns:a16="http://schemas.microsoft.com/office/drawing/2014/main" id="{6F312538-8233-442E-BD28-EA28AD7DA6D9}"/>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43" name="Group 42">
            <a:extLst>
              <a:ext uri="{FF2B5EF4-FFF2-40B4-BE49-F238E27FC236}">
                <a16:creationId xmlns:a16="http://schemas.microsoft.com/office/drawing/2014/main" id="{26AE1F25-02D7-4FBD-AF65-2D5C30271952}"/>
              </a:ext>
            </a:extLst>
          </p:cNvPr>
          <p:cNvGrpSpPr/>
          <p:nvPr/>
        </p:nvGrpSpPr>
        <p:grpSpPr>
          <a:xfrm>
            <a:off x="6134100" y="5810251"/>
            <a:ext cx="554831" cy="819152"/>
            <a:chOff x="6115050" y="5991226"/>
            <a:chExt cx="554831" cy="628651"/>
          </a:xfrm>
        </p:grpSpPr>
        <p:cxnSp>
          <p:nvCxnSpPr>
            <p:cNvPr id="44" name="Straight Arrow Connector 43">
              <a:extLst>
                <a:ext uri="{FF2B5EF4-FFF2-40B4-BE49-F238E27FC236}">
                  <a16:creationId xmlns:a16="http://schemas.microsoft.com/office/drawing/2014/main" id="{295B5731-C722-4E25-B71D-5303057A0017}"/>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2E32A6-D005-450E-8FCC-EE0CBF3F2A74}"/>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7EE73EA8-E7AB-4375-9B14-1DF9313CFD6B}"/>
              </a:ext>
            </a:extLst>
          </p:cNvPr>
          <p:cNvSpPr/>
          <p:nvPr/>
        </p:nvSpPr>
        <p:spPr>
          <a:xfrm>
            <a:off x="8521023" y="4714875"/>
            <a:ext cx="908727" cy="111442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B019DE3-9C2F-46D1-874C-19E6BECE6620}"/>
              </a:ext>
            </a:extLst>
          </p:cNvPr>
          <p:cNvCxnSpPr>
            <a:cxnSpLocks/>
          </p:cNvCxnSpPr>
          <p:nvPr/>
        </p:nvCxnSpPr>
        <p:spPr>
          <a:xfrm flipV="1">
            <a:off x="8881755" y="5895975"/>
            <a:ext cx="0" cy="7239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1F5A570-C868-4FBB-B847-71211B7C36F1}"/>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EB0E30A-5D39-4C20-89EF-DD80E5E4CDF3}"/>
              </a:ext>
            </a:extLst>
          </p:cNvPr>
          <p:cNvGrpSpPr/>
          <p:nvPr/>
        </p:nvGrpSpPr>
        <p:grpSpPr>
          <a:xfrm>
            <a:off x="9182100" y="3302000"/>
            <a:ext cx="1104900" cy="1931989"/>
            <a:chOff x="9372600" y="4146719"/>
            <a:chExt cx="697706" cy="563394"/>
          </a:xfrm>
        </p:grpSpPr>
        <p:cxnSp>
          <p:nvCxnSpPr>
            <p:cNvPr id="60" name="Straight Arrow Connector 59">
              <a:extLst>
                <a:ext uri="{FF2B5EF4-FFF2-40B4-BE49-F238E27FC236}">
                  <a16:creationId xmlns:a16="http://schemas.microsoft.com/office/drawing/2014/main" id="{BDAAEAAE-0531-45E7-9AEE-53CB8E9B4EFC}"/>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119F7B1-FA7E-40F2-8FF8-2A05DA03AEB1}"/>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D17685-F23D-4555-8E3E-A506513DAF64}"/>
              </a:ext>
            </a:extLst>
          </p:cNvPr>
          <p:cNvGrpSpPr/>
          <p:nvPr/>
        </p:nvGrpSpPr>
        <p:grpSpPr>
          <a:xfrm>
            <a:off x="9210675" y="3943349"/>
            <a:ext cx="1552575" cy="1662115"/>
            <a:chOff x="9372600" y="4146719"/>
            <a:chExt cx="697706" cy="563394"/>
          </a:xfrm>
        </p:grpSpPr>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A27DED6-30E5-4A73-88AC-94D4EEDA5B09}"/>
              </a:ext>
            </a:extLst>
          </p:cNvPr>
          <p:cNvGrpSpPr/>
          <p:nvPr/>
        </p:nvGrpSpPr>
        <p:grpSpPr>
          <a:xfrm>
            <a:off x="9182101" y="3219450"/>
            <a:ext cx="790574" cy="1671639"/>
            <a:chOff x="9372600" y="4146719"/>
            <a:chExt cx="697706" cy="563394"/>
          </a:xfrm>
        </p:grpSpPr>
        <p:cxnSp>
          <p:nvCxnSpPr>
            <p:cNvPr id="64" name="Straight Arrow Connector 63">
              <a:extLst>
                <a:ext uri="{FF2B5EF4-FFF2-40B4-BE49-F238E27FC236}">
                  <a16:creationId xmlns:a16="http://schemas.microsoft.com/office/drawing/2014/main" id="{5D48026C-CB00-4AA1-A868-37E03D3495BF}"/>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81AA4FE-F241-4A10-87AF-48F699DE4E40}"/>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C289A746-CE6D-462A-B790-9E3A3D447A4C}"/>
              </a:ext>
            </a:extLst>
          </p:cNvPr>
          <p:cNvCxnSpPr>
            <a:cxnSpLocks/>
          </p:cNvCxnSpPr>
          <p:nvPr/>
        </p:nvCxnSpPr>
        <p:spPr>
          <a:xfrm flipV="1">
            <a:off x="8217693" y="2759869"/>
            <a:ext cx="0" cy="28503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9162302-783E-4B66-88F5-B4076864C645}"/>
              </a:ext>
            </a:extLst>
          </p:cNvPr>
          <p:cNvCxnSpPr>
            <a:cxnSpLocks/>
          </p:cNvCxnSpPr>
          <p:nvPr/>
        </p:nvCxnSpPr>
        <p:spPr>
          <a:xfrm flipH="1">
            <a:off x="6267450" y="2759868"/>
            <a:ext cx="24288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E20E238-76CD-44BA-835F-7A3089AEFED9}"/>
              </a:ext>
            </a:extLst>
          </p:cNvPr>
          <p:cNvSpPr txBox="1"/>
          <p:nvPr/>
        </p:nvSpPr>
        <p:spPr>
          <a:xfrm>
            <a:off x="7496176" y="2076450"/>
            <a:ext cx="1238250" cy="646331"/>
          </a:xfrm>
          <a:prstGeom prst="rect">
            <a:avLst/>
          </a:prstGeom>
          <a:noFill/>
        </p:spPr>
        <p:txBody>
          <a:bodyPr wrap="square" rtlCol="0">
            <a:spAutoFit/>
          </a:bodyPr>
          <a:lstStyle/>
          <a:p>
            <a:r>
              <a:rPr lang="en-US" dirty="0"/>
              <a:t>Preview off output 0, 1</a:t>
            </a:r>
          </a:p>
        </p:txBody>
      </p:sp>
      <p:sp>
        <p:nvSpPr>
          <p:cNvPr id="34" name="TextBox 33">
            <a:extLst>
              <a:ext uri="{FF2B5EF4-FFF2-40B4-BE49-F238E27FC236}">
                <a16:creationId xmlns:a16="http://schemas.microsoft.com/office/drawing/2014/main" id="{4A037951-3187-45AC-A251-86C03593F1E8}"/>
              </a:ext>
            </a:extLst>
          </p:cNvPr>
          <p:cNvSpPr txBox="1"/>
          <p:nvPr/>
        </p:nvSpPr>
        <p:spPr>
          <a:xfrm>
            <a:off x="476251" y="3505200"/>
            <a:ext cx="2609850" cy="646331"/>
          </a:xfrm>
          <a:prstGeom prst="rect">
            <a:avLst/>
          </a:prstGeom>
          <a:noFill/>
        </p:spPr>
        <p:txBody>
          <a:bodyPr wrap="square" rtlCol="0">
            <a:spAutoFit/>
          </a:bodyPr>
          <a:lstStyle/>
          <a:p>
            <a:r>
              <a:rPr lang="en-US" dirty="0"/>
              <a:t>Ex. Previous Generative Component</a:t>
            </a:r>
          </a:p>
        </p:txBody>
      </p:sp>
      <p:sp>
        <p:nvSpPr>
          <p:cNvPr id="36" name="TextBox 35">
            <a:extLst>
              <a:ext uri="{FF2B5EF4-FFF2-40B4-BE49-F238E27FC236}">
                <a16:creationId xmlns:a16="http://schemas.microsoft.com/office/drawing/2014/main" id="{A6D11B33-7E45-47BF-9EE3-B9EB4E00426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16939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E61E57-3205-4466-A70B-A470D6E747FB}"/>
              </a:ext>
            </a:extLst>
          </p:cNvPr>
          <p:cNvPicPr>
            <a:picLocks noChangeAspect="1"/>
          </p:cNvPicPr>
          <p:nvPr/>
        </p:nvPicPr>
        <p:blipFill rotWithShape="1">
          <a:blip r:embed="rId2"/>
          <a:srcRect l="3750" t="21111" r="58125" b="54444"/>
          <a:stretch/>
        </p:blipFill>
        <p:spPr>
          <a:xfrm>
            <a:off x="1435108" y="4474409"/>
            <a:ext cx="9296400" cy="1676400"/>
          </a:xfrm>
          <a:prstGeom prst="rect">
            <a:avLst/>
          </a:prstGeom>
        </p:spPr>
      </p:pic>
      <p:pic>
        <p:nvPicPr>
          <p:cNvPr id="6" name="Picture 5">
            <a:extLst>
              <a:ext uri="{FF2B5EF4-FFF2-40B4-BE49-F238E27FC236}">
                <a16:creationId xmlns:a16="http://schemas.microsoft.com/office/drawing/2014/main" id="{32E38C02-8E07-42D4-AC98-21E8F92ED833}"/>
              </a:ext>
            </a:extLst>
          </p:cNvPr>
          <p:cNvPicPr>
            <a:picLocks noChangeAspect="1"/>
          </p:cNvPicPr>
          <p:nvPr/>
        </p:nvPicPr>
        <p:blipFill rotWithShape="1">
          <a:blip r:embed="rId3"/>
          <a:srcRect l="169" t="6628" r="73423" b="88128"/>
          <a:stretch/>
        </p:blipFill>
        <p:spPr>
          <a:xfrm>
            <a:off x="0" y="657700"/>
            <a:ext cx="8839199" cy="987412"/>
          </a:xfrm>
          <a:prstGeom prst="rect">
            <a:avLst/>
          </a:prstGeom>
        </p:spPr>
      </p:pic>
      <p:pic>
        <p:nvPicPr>
          <p:cNvPr id="7" name="Picture 6">
            <a:extLst>
              <a:ext uri="{FF2B5EF4-FFF2-40B4-BE49-F238E27FC236}">
                <a16:creationId xmlns:a16="http://schemas.microsoft.com/office/drawing/2014/main" id="{5AE67DB2-DA45-4BC1-93AE-38F88F8AF0E8}"/>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8" name="Picture 7">
            <a:extLst>
              <a:ext uri="{FF2B5EF4-FFF2-40B4-BE49-F238E27FC236}">
                <a16:creationId xmlns:a16="http://schemas.microsoft.com/office/drawing/2014/main" id="{30CF45E8-826D-495F-B997-67458AE328E3}"/>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9" name="Picture 8">
            <a:extLst>
              <a:ext uri="{FF2B5EF4-FFF2-40B4-BE49-F238E27FC236}">
                <a16:creationId xmlns:a16="http://schemas.microsoft.com/office/drawing/2014/main" id="{F6F77364-F279-4080-A46B-FD857F3155FC}"/>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sp>
        <p:nvSpPr>
          <p:cNvPr id="10" name="Rectangle 9">
            <a:extLst>
              <a:ext uri="{FF2B5EF4-FFF2-40B4-BE49-F238E27FC236}">
                <a16:creationId xmlns:a16="http://schemas.microsoft.com/office/drawing/2014/main" id="{4C2560DB-0D6B-4237-9DF1-0A49F81E3F6F}"/>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B2DD59-DB5F-492B-92CF-C38A55446634}"/>
              </a:ext>
            </a:extLst>
          </p:cNvPr>
          <p:cNvSpPr/>
          <p:nvPr/>
        </p:nvSpPr>
        <p:spPr>
          <a:xfrm>
            <a:off x="269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BFDCACA-11BD-4FF0-906D-2BD699FD6EFE}"/>
              </a:ext>
            </a:extLst>
          </p:cNvPr>
          <p:cNvCxnSpPr>
            <a:cxnSpLocks/>
            <a:stCxn id="10" idx="1"/>
          </p:cNvCxnSpPr>
          <p:nvPr/>
        </p:nvCxnSpPr>
        <p:spPr>
          <a:xfrm flipH="1">
            <a:off x="578854" y="551104"/>
            <a:ext cx="2034931"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EE32B1-094F-4DA3-A726-126566BEC66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pic>
        <p:nvPicPr>
          <p:cNvPr id="14" name="Picture 13" descr="A close up of a device&#10;&#10;Description automatically generated">
            <a:extLst>
              <a:ext uri="{FF2B5EF4-FFF2-40B4-BE49-F238E27FC236}">
                <a16:creationId xmlns:a16="http://schemas.microsoft.com/office/drawing/2014/main" id="{56D4ED62-0056-4D48-85C5-A03704EE3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5108" y="2102313"/>
            <a:ext cx="1178677" cy="2310949"/>
          </a:xfrm>
          <a:prstGeom prst="rect">
            <a:avLst/>
          </a:prstGeom>
        </p:spPr>
      </p:pic>
    </p:spTree>
    <p:extLst>
      <p:ext uri="{BB962C8B-B14F-4D97-AF65-F5344CB8AC3E}">
        <p14:creationId xmlns:p14="http://schemas.microsoft.com/office/powerpoint/2010/main" val="190742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3EB15A19-7D84-4DEF-91CA-1A78F2EEA1E3}"/>
              </a:ext>
            </a:extLst>
          </p:cNvPr>
          <p:cNvPicPr>
            <a:picLocks noChangeAspect="1"/>
          </p:cNvPicPr>
          <p:nvPr/>
        </p:nvPicPr>
        <p:blipFill rotWithShape="1">
          <a:blip r:embed="rId2"/>
          <a:srcRect l="21666" t="19260" r="21357" b="15926"/>
          <a:stretch/>
        </p:blipFill>
        <p:spPr>
          <a:xfrm>
            <a:off x="9312800" y="2059608"/>
            <a:ext cx="1787000" cy="1699592"/>
          </a:xfrm>
          <a:prstGeom prst="rect">
            <a:avLst/>
          </a:prstGeom>
        </p:spPr>
      </p:pic>
      <p:pic>
        <p:nvPicPr>
          <p:cNvPr id="4" name="Picture 3">
            <a:extLst>
              <a:ext uri="{FF2B5EF4-FFF2-40B4-BE49-F238E27FC236}">
                <a16:creationId xmlns:a16="http://schemas.microsoft.com/office/drawing/2014/main" id="{97CBB220-D27F-4EBC-BACC-C5A47C7E36DB}"/>
              </a:ext>
            </a:extLst>
          </p:cNvPr>
          <p:cNvPicPr>
            <a:picLocks noChangeAspect="1"/>
          </p:cNvPicPr>
          <p:nvPr/>
        </p:nvPicPr>
        <p:blipFill rotWithShape="1">
          <a:blip r:embed="rId3"/>
          <a:srcRect t="1740" r="92463" b="93432"/>
          <a:stretch/>
        </p:blipFill>
        <p:spPr>
          <a:xfrm>
            <a:off x="0" y="200499"/>
            <a:ext cx="2645898" cy="476689"/>
          </a:xfrm>
          <a:prstGeom prst="rect">
            <a:avLst/>
          </a:prstGeom>
        </p:spPr>
      </p:pic>
      <p:pic>
        <p:nvPicPr>
          <p:cNvPr id="5" name="Picture 4">
            <a:extLst>
              <a:ext uri="{FF2B5EF4-FFF2-40B4-BE49-F238E27FC236}">
                <a16:creationId xmlns:a16="http://schemas.microsoft.com/office/drawing/2014/main" id="{A235D081-2B5B-4928-86DC-F26D6F215399}"/>
              </a:ext>
            </a:extLst>
          </p:cNvPr>
          <p:cNvPicPr>
            <a:picLocks noChangeAspect="1"/>
          </p:cNvPicPr>
          <p:nvPr/>
        </p:nvPicPr>
        <p:blipFill rotWithShape="1">
          <a:blip r:embed="rId3"/>
          <a:srcRect l="13372" r="84909" b="92631"/>
          <a:stretch/>
        </p:blipFill>
        <p:spPr>
          <a:xfrm>
            <a:off x="2640453" y="28638"/>
            <a:ext cx="603222" cy="727560"/>
          </a:xfrm>
          <a:prstGeom prst="rect">
            <a:avLst/>
          </a:prstGeom>
        </p:spPr>
      </p:pic>
      <p:pic>
        <p:nvPicPr>
          <p:cNvPr id="6" name="Picture 5">
            <a:extLst>
              <a:ext uri="{FF2B5EF4-FFF2-40B4-BE49-F238E27FC236}">
                <a16:creationId xmlns:a16="http://schemas.microsoft.com/office/drawing/2014/main" id="{2A0BDF62-8ABA-4BDA-8DC2-BDB0B9502D85}"/>
              </a:ext>
            </a:extLst>
          </p:cNvPr>
          <p:cNvPicPr>
            <a:picLocks noChangeAspect="1"/>
          </p:cNvPicPr>
          <p:nvPr/>
        </p:nvPicPr>
        <p:blipFill rotWithShape="1">
          <a:blip r:embed="rId4"/>
          <a:srcRect l="407" t="562" r="92300" b="97421"/>
          <a:stretch/>
        </p:blipFill>
        <p:spPr>
          <a:xfrm>
            <a:off x="2558" y="5499"/>
            <a:ext cx="1496304" cy="232805"/>
          </a:xfrm>
          <a:prstGeom prst="rect">
            <a:avLst/>
          </a:prstGeom>
        </p:spPr>
      </p:pic>
      <p:pic>
        <p:nvPicPr>
          <p:cNvPr id="7" name="Picture 6">
            <a:extLst>
              <a:ext uri="{FF2B5EF4-FFF2-40B4-BE49-F238E27FC236}">
                <a16:creationId xmlns:a16="http://schemas.microsoft.com/office/drawing/2014/main" id="{74C08D54-DFEA-40A5-841B-9E2FD38C956C}"/>
              </a:ext>
            </a:extLst>
          </p:cNvPr>
          <p:cNvPicPr>
            <a:picLocks noChangeAspect="1"/>
          </p:cNvPicPr>
          <p:nvPr/>
        </p:nvPicPr>
        <p:blipFill rotWithShape="1">
          <a:blip r:embed="rId5"/>
          <a:srcRect l="18923" t="6627" r="73448" b="88916"/>
          <a:stretch/>
        </p:blipFill>
        <p:spPr>
          <a:xfrm>
            <a:off x="12073" y="657700"/>
            <a:ext cx="2553590" cy="839150"/>
          </a:xfrm>
          <a:prstGeom prst="rect">
            <a:avLst/>
          </a:prstGeom>
        </p:spPr>
      </p:pic>
      <p:sp>
        <p:nvSpPr>
          <p:cNvPr id="8" name="Rectangle 7">
            <a:extLst>
              <a:ext uri="{FF2B5EF4-FFF2-40B4-BE49-F238E27FC236}">
                <a16:creationId xmlns:a16="http://schemas.microsoft.com/office/drawing/2014/main" id="{B671DF73-FD22-4248-9E6B-46454B1D0F3E}"/>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5CB10E-5068-4369-9303-3DB10A059BC7}"/>
              </a:ext>
            </a:extLst>
          </p:cNvPr>
          <p:cNvSpPr/>
          <p:nvPr/>
        </p:nvSpPr>
        <p:spPr>
          <a:xfrm>
            <a:off x="482656"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784145-58A1-4BDF-9754-F6B31A60C964}"/>
              </a:ext>
            </a:extLst>
          </p:cNvPr>
          <p:cNvCxnSpPr>
            <a:cxnSpLocks/>
            <a:stCxn id="8" idx="1"/>
          </p:cNvCxnSpPr>
          <p:nvPr/>
        </p:nvCxnSpPr>
        <p:spPr>
          <a:xfrm flipH="1">
            <a:off x="1032147" y="551104"/>
            <a:ext cx="1581638" cy="180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0BF3AE-F5A0-4A8E-9F8D-C44DB2065C40}"/>
              </a:ext>
            </a:extLst>
          </p:cNvPr>
          <p:cNvPicPr>
            <a:picLocks noChangeAspect="1"/>
          </p:cNvPicPr>
          <p:nvPr/>
        </p:nvPicPr>
        <p:blipFill rotWithShape="1">
          <a:blip r:embed="rId6"/>
          <a:srcRect l="5625" t="27942" r="18749" b="26667"/>
          <a:stretch/>
        </p:blipFill>
        <p:spPr>
          <a:xfrm>
            <a:off x="258745" y="3430332"/>
            <a:ext cx="7978134" cy="2693602"/>
          </a:xfrm>
          <a:prstGeom prst="rect">
            <a:avLst/>
          </a:prstGeom>
        </p:spPr>
      </p:pic>
      <p:cxnSp>
        <p:nvCxnSpPr>
          <p:cNvPr id="22" name="Straight Connector 21">
            <a:extLst>
              <a:ext uri="{FF2B5EF4-FFF2-40B4-BE49-F238E27FC236}">
                <a16:creationId xmlns:a16="http://schemas.microsoft.com/office/drawing/2014/main" id="{EED743FE-3AA0-40B8-9AE2-1B6506811F4E}"/>
              </a:ext>
            </a:extLst>
          </p:cNvPr>
          <p:cNvCxnSpPr>
            <a:cxnSpLocks/>
          </p:cNvCxnSpPr>
          <p:nvPr/>
        </p:nvCxnSpPr>
        <p:spPr>
          <a:xfrm>
            <a:off x="7175130" y="2485698"/>
            <a:ext cx="228795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9F13F2-0ADA-447B-AF41-4AD8D822F00E}"/>
              </a:ext>
            </a:extLst>
          </p:cNvPr>
          <p:cNvSpPr txBox="1"/>
          <p:nvPr/>
        </p:nvSpPr>
        <p:spPr>
          <a:xfrm>
            <a:off x="5498089" y="2299379"/>
            <a:ext cx="1688629" cy="338554"/>
          </a:xfrm>
          <a:prstGeom prst="rect">
            <a:avLst/>
          </a:prstGeom>
          <a:noFill/>
        </p:spPr>
        <p:txBody>
          <a:bodyPr wrap="square" rtlCol="0">
            <a:spAutoFit/>
          </a:bodyPr>
          <a:lstStyle/>
          <a:p>
            <a:r>
              <a:rPr lang="en-US" sz="1600" dirty="0"/>
              <a:t>Input site curve</a:t>
            </a:r>
          </a:p>
        </p:txBody>
      </p:sp>
      <p:sp>
        <p:nvSpPr>
          <p:cNvPr id="25" name="TextBox 24">
            <a:extLst>
              <a:ext uri="{FF2B5EF4-FFF2-40B4-BE49-F238E27FC236}">
                <a16:creationId xmlns:a16="http://schemas.microsoft.com/office/drawing/2014/main" id="{EE0F369E-61FD-4435-8AC9-33DE3682F8E8}"/>
              </a:ext>
            </a:extLst>
          </p:cNvPr>
          <p:cNvSpPr txBox="1"/>
          <p:nvPr/>
        </p:nvSpPr>
        <p:spPr>
          <a:xfrm>
            <a:off x="10972801" y="3976385"/>
            <a:ext cx="1066792" cy="584775"/>
          </a:xfrm>
          <a:prstGeom prst="rect">
            <a:avLst/>
          </a:prstGeom>
          <a:noFill/>
        </p:spPr>
        <p:txBody>
          <a:bodyPr wrap="square" rtlCol="0">
            <a:spAutoFit/>
          </a:bodyPr>
          <a:lstStyle/>
          <a:p>
            <a:r>
              <a:rPr lang="en-US" sz="1600" dirty="0"/>
              <a:t>Best iteration</a:t>
            </a:r>
          </a:p>
        </p:txBody>
      </p:sp>
      <p:cxnSp>
        <p:nvCxnSpPr>
          <p:cNvPr id="26" name="Straight Connector 25">
            <a:extLst>
              <a:ext uri="{FF2B5EF4-FFF2-40B4-BE49-F238E27FC236}">
                <a16:creationId xmlns:a16="http://schemas.microsoft.com/office/drawing/2014/main" id="{D5B6FB93-8D53-49BB-80DD-5EA7E8A43987}"/>
              </a:ext>
            </a:extLst>
          </p:cNvPr>
          <p:cNvCxnSpPr>
            <a:cxnSpLocks/>
          </p:cNvCxnSpPr>
          <p:nvPr/>
        </p:nvCxnSpPr>
        <p:spPr>
          <a:xfrm>
            <a:off x="9820058" y="3005138"/>
            <a:ext cx="0" cy="1006717"/>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B8C6E0-03C1-4BAB-BB4C-CE6047E16E56}"/>
              </a:ext>
            </a:extLst>
          </p:cNvPr>
          <p:cNvCxnSpPr>
            <a:cxnSpLocks/>
          </p:cNvCxnSpPr>
          <p:nvPr/>
        </p:nvCxnSpPr>
        <p:spPr>
          <a:xfrm flipV="1">
            <a:off x="3276166" y="2482850"/>
            <a:ext cx="1177781" cy="111888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ADF9F-7B10-46DA-A0CF-0ECDC9731ABF}"/>
              </a:ext>
            </a:extLst>
          </p:cNvPr>
          <p:cNvCxnSpPr>
            <a:cxnSpLocks/>
          </p:cNvCxnSpPr>
          <p:nvPr/>
        </p:nvCxnSpPr>
        <p:spPr>
          <a:xfrm flipH="1">
            <a:off x="7924802" y="4038077"/>
            <a:ext cx="41277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F3D923-6153-4D6A-A3BE-0613B6BB7AF0}"/>
              </a:ext>
            </a:extLst>
          </p:cNvPr>
          <p:cNvCxnSpPr>
            <a:cxnSpLocks/>
          </p:cNvCxnSpPr>
          <p:nvPr/>
        </p:nvCxnSpPr>
        <p:spPr>
          <a:xfrm flipH="1">
            <a:off x="7924800" y="4471658"/>
            <a:ext cx="51176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B48FA5-451E-4A4A-AB67-EA6AE7991D85}"/>
              </a:ext>
            </a:extLst>
          </p:cNvPr>
          <p:cNvCxnSpPr>
            <a:cxnSpLocks/>
          </p:cNvCxnSpPr>
          <p:nvPr/>
        </p:nvCxnSpPr>
        <p:spPr>
          <a:xfrm>
            <a:off x="10154922" y="3724275"/>
            <a:ext cx="0" cy="73309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EC6C71B-AF73-4066-8B07-722B97F5F06C}"/>
              </a:ext>
            </a:extLst>
          </p:cNvPr>
          <p:cNvSpPr/>
          <p:nvPr/>
        </p:nvSpPr>
        <p:spPr>
          <a:xfrm>
            <a:off x="8337575" y="3842578"/>
            <a:ext cx="1299266" cy="338554"/>
          </a:xfrm>
          <a:prstGeom prst="rect">
            <a:avLst/>
          </a:prstGeom>
        </p:spPr>
        <p:txBody>
          <a:bodyPr wrap="none">
            <a:spAutoFit/>
          </a:bodyPr>
          <a:lstStyle/>
          <a:p>
            <a:r>
              <a:rPr lang="en-US" sz="1600" dirty="0"/>
              <a:t>Parcel Curves</a:t>
            </a:r>
          </a:p>
        </p:txBody>
      </p:sp>
      <p:sp>
        <p:nvSpPr>
          <p:cNvPr id="45" name="TextBox 44">
            <a:extLst>
              <a:ext uri="{FF2B5EF4-FFF2-40B4-BE49-F238E27FC236}">
                <a16:creationId xmlns:a16="http://schemas.microsoft.com/office/drawing/2014/main" id="{3D8962DE-A273-429A-9264-87EABBE2A2A5}"/>
              </a:ext>
            </a:extLst>
          </p:cNvPr>
          <p:cNvSpPr txBox="1"/>
          <p:nvPr/>
        </p:nvSpPr>
        <p:spPr>
          <a:xfrm>
            <a:off x="10972801" y="4665624"/>
            <a:ext cx="1142999" cy="584775"/>
          </a:xfrm>
          <a:prstGeom prst="rect">
            <a:avLst/>
          </a:prstGeom>
          <a:noFill/>
        </p:spPr>
        <p:txBody>
          <a:bodyPr wrap="square" rtlCol="0">
            <a:spAutoFit/>
          </a:bodyPr>
          <a:lstStyle/>
          <a:p>
            <a:r>
              <a:rPr lang="en-US" sz="1600" dirty="0"/>
              <a:t>Req. Iteration</a:t>
            </a:r>
          </a:p>
        </p:txBody>
      </p:sp>
      <p:sp>
        <p:nvSpPr>
          <p:cNvPr id="46" name="Right Brace 45">
            <a:extLst>
              <a:ext uri="{FF2B5EF4-FFF2-40B4-BE49-F238E27FC236}">
                <a16:creationId xmlns:a16="http://schemas.microsoft.com/office/drawing/2014/main" id="{4AAC6B49-3044-4E32-BB44-948923BE5B79}"/>
              </a:ext>
            </a:extLst>
          </p:cNvPr>
          <p:cNvSpPr/>
          <p:nvPr/>
        </p:nvSpPr>
        <p:spPr>
          <a:xfrm>
            <a:off x="10668000" y="3938132"/>
            <a:ext cx="143964" cy="646311"/>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5877874E-FC53-4FD0-9176-BAD580FDDD9F}"/>
              </a:ext>
            </a:extLst>
          </p:cNvPr>
          <p:cNvSpPr/>
          <p:nvPr/>
        </p:nvSpPr>
        <p:spPr>
          <a:xfrm>
            <a:off x="10668000" y="4716986"/>
            <a:ext cx="143964" cy="569604"/>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F6AC483-D4F1-4C62-A8B3-6212E1275A35}"/>
              </a:ext>
            </a:extLst>
          </p:cNvPr>
          <p:cNvGrpSpPr/>
          <p:nvPr/>
        </p:nvGrpSpPr>
        <p:grpSpPr>
          <a:xfrm>
            <a:off x="5334000" y="4670537"/>
            <a:ext cx="6705599" cy="679517"/>
            <a:chOff x="4495800" y="4700663"/>
            <a:chExt cx="7543800" cy="679517"/>
          </a:xfrm>
        </p:grpSpPr>
        <p:cxnSp>
          <p:nvCxnSpPr>
            <p:cNvPr id="49" name="Straight Connector 48">
              <a:extLst>
                <a:ext uri="{FF2B5EF4-FFF2-40B4-BE49-F238E27FC236}">
                  <a16:creationId xmlns:a16="http://schemas.microsoft.com/office/drawing/2014/main" id="{8FC3D32B-935E-413D-8632-052620BCBF50}"/>
                </a:ext>
              </a:extLst>
            </p:cNvPr>
            <p:cNvCxnSpPr>
              <a:cxnSpLocks/>
            </p:cNvCxnSpPr>
            <p:nvPr/>
          </p:nvCxnSpPr>
          <p:spPr>
            <a:xfrm>
              <a:off x="4495800" y="4700663"/>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5E6035-E3C5-4D5C-AD0F-59CC14F55FAD}"/>
                </a:ext>
              </a:extLst>
            </p:cNvPr>
            <p:cNvCxnSpPr>
              <a:cxnSpLocks/>
            </p:cNvCxnSpPr>
            <p:nvPr/>
          </p:nvCxnSpPr>
          <p:spPr>
            <a:xfrm>
              <a:off x="4495800" y="5380180"/>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9DAC4B1C-6F5E-48F6-A6FC-60E63226E2AB}"/>
              </a:ext>
            </a:extLst>
          </p:cNvPr>
          <p:cNvSpPr/>
          <p:nvPr/>
        </p:nvSpPr>
        <p:spPr>
          <a:xfrm>
            <a:off x="8496174" y="4296829"/>
            <a:ext cx="770788" cy="338554"/>
          </a:xfrm>
          <a:prstGeom prst="rect">
            <a:avLst/>
          </a:prstGeom>
        </p:spPr>
        <p:txBody>
          <a:bodyPr wrap="none">
            <a:spAutoFit/>
          </a:bodyPr>
          <a:lstStyle/>
          <a:p>
            <a:r>
              <a:rPr lang="en-US" sz="1600" dirty="0"/>
              <a:t>Streets</a:t>
            </a:r>
          </a:p>
        </p:txBody>
      </p:sp>
      <p:cxnSp>
        <p:nvCxnSpPr>
          <p:cNvPr id="56" name="Straight Connector 55">
            <a:extLst>
              <a:ext uri="{FF2B5EF4-FFF2-40B4-BE49-F238E27FC236}">
                <a16:creationId xmlns:a16="http://schemas.microsoft.com/office/drawing/2014/main" id="{E68008D4-CBD7-4A28-BD4C-1ADAA1357DC6}"/>
              </a:ext>
            </a:extLst>
          </p:cNvPr>
          <p:cNvCxnSpPr>
            <a:cxnSpLocks/>
          </p:cNvCxnSpPr>
          <p:nvPr/>
        </p:nvCxnSpPr>
        <p:spPr>
          <a:xfrm flipH="1">
            <a:off x="9372602" y="4456581"/>
            <a:ext cx="785811"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544ED32-CCC0-48B7-8D05-E75D5A4AFF43}"/>
              </a:ext>
            </a:extLst>
          </p:cNvPr>
          <p:cNvSpPr/>
          <p:nvPr/>
        </p:nvSpPr>
        <p:spPr>
          <a:xfrm>
            <a:off x="8337575" y="4660237"/>
            <a:ext cx="1299266" cy="338554"/>
          </a:xfrm>
          <a:prstGeom prst="rect">
            <a:avLst/>
          </a:prstGeom>
        </p:spPr>
        <p:txBody>
          <a:bodyPr wrap="none">
            <a:spAutoFit/>
          </a:bodyPr>
          <a:lstStyle/>
          <a:p>
            <a:r>
              <a:rPr lang="en-US" sz="1600" dirty="0"/>
              <a:t>Parcel Curves</a:t>
            </a:r>
          </a:p>
        </p:txBody>
      </p:sp>
      <p:sp>
        <p:nvSpPr>
          <p:cNvPr id="67" name="Rectangle 66">
            <a:extLst>
              <a:ext uri="{FF2B5EF4-FFF2-40B4-BE49-F238E27FC236}">
                <a16:creationId xmlns:a16="http://schemas.microsoft.com/office/drawing/2014/main" id="{F2997056-B3E6-4B99-B7D9-B811226835EF}"/>
              </a:ext>
            </a:extLst>
          </p:cNvPr>
          <p:cNvSpPr/>
          <p:nvPr/>
        </p:nvSpPr>
        <p:spPr>
          <a:xfrm>
            <a:off x="8496174" y="4990666"/>
            <a:ext cx="770788" cy="338554"/>
          </a:xfrm>
          <a:prstGeom prst="rect">
            <a:avLst/>
          </a:prstGeom>
        </p:spPr>
        <p:txBody>
          <a:bodyPr wrap="none">
            <a:spAutoFit/>
          </a:bodyPr>
          <a:lstStyle/>
          <a:p>
            <a:r>
              <a:rPr lang="en-US" sz="1600" dirty="0"/>
              <a:t>Streets</a:t>
            </a:r>
          </a:p>
        </p:txBody>
      </p:sp>
      <p:sp>
        <p:nvSpPr>
          <p:cNvPr id="68" name="Rectangle 67">
            <a:extLst>
              <a:ext uri="{FF2B5EF4-FFF2-40B4-BE49-F238E27FC236}">
                <a16:creationId xmlns:a16="http://schemas.microsoft.com/office/drawing/2014/main" id="{44C805C3-09EE-4286-9956-EF222920BE25}"/>
              </a:ext>
            </a:extLst>
          </p:cNvPr>
          <p:cNvSpPr/>
          <p:nvPr/>
        </p:nvSpPr>
        <p:spPr>
          <a:xfrm>
            <a:off x="8496174" y="5637853"/>
            <a:ext cx="2389052" cy="338554"/>
          </a:xfrm>
          <a:prstGeom prst="rect">
            <a:avLst/>
          </a:prstGeom>
        </p:spPr>
        <p:txBody>
          <a:bodyPr wrap="none">
            <a:spAutoFit/>
          </a:bodyPr>
          <a:lstStyle/>
          <a:p>
            <a:r>
              <a:rPr lang="en-US" sz="1600" dirty="0"/>
              <a:t>Number of configs in stack</a:t>
            </a:r>
          </a:p>
        </p:txBody>
      </p:sp>
      <p:cxnSp>
        <p:nvCxnSpPr>
          <p:cNvPr id="69" name="Straight Connector 68">
            <a:extLst>
              <a:ext uri="{FF2B5EF4-FFF2-40B4-BE49-F238E27FC236}">
                <a16:creationId xmlns:a16="http://schemas.microsoft.com/office/drawing/2014/main" id="{CB76B426-6F20-4064-8815-5E6F729BD37F}"/>
              </a:ext>
            </a:extLst>
          </p:cNvPr>
          <p:cNvCxnSpPr>
            <a:cxnSpLocks/>
          </p:cNvCxnSpPr>
          <p:nvPr/>
        </p:nvCxnSpPr>
        <p:spPr>
          <a:xfrm>
            <a:off x="4457700" y="2485698"/>
            <a:ext cx="959395"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7C73BA4-57D0-467C-8787-3646D4B4A575}"/>
              </a:ext>
            </a:extLst>
          </p:cNvPr>
          <p:cNvSpPr txBox="1"/>
          <p:nvPr/>
        </p:nvSpPr>
        <p:spPr>
          <a:xfrm>
            <a:off x="84671" y="5031550"/>
            <a:ext cx="1066792" cy="369332"/>
          </a:xfrm>
          <a:prstGeom prst="rect">
            <a:avLst/>
          </a:prstGeom>
          <a:noFill/>
        </p:spPr>
        <p:txBody>
          <a:bodyPr wrap="square" rtlCol="0">
            <a:spAutoFit/>
          </a:bodyPr>
          <a:lstStyle/>
          <a:p>
            <a:r>
              <a:rPr lang="en-US" dirty="0"/>
              <a:t>iteration</a:t>
            </a:r>
          </a:p>
        </p:txBody>
      </p:sp>
      <p:cxnSp>
        <p:nvCxnSpPr>
          <p:cNvPr id="37" name="Straight Connector 36">
            <a:extLst>
              <a:ext uri="{FF2B5EF4-FFF2-40B4-BE49-F238E27FC236}">
                <a16:creationId xmlns:a16="http://schemas.microsoft.com/office/drawing/2014/main" id="{91833109-9F62-4F6F-BD81-8866118AC5AB}"/>
              </a:ext>
            </a:extLst>
          </p:cNvPr>
          <p:cNvCxnSpPr>
            <a:cxnSpLocks/>
          </p:cNvCxnSpPr>
          <p:nvPr/>
        </p:nvCxnSpPr>
        <p:spPr>
          <a:xfrm>
            <a:off x="7620000" y="2689352"/>
            <a:ext cx="289083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18EDB16-0721-4554-945D-D9E634088E05}"/>
              </a:ext>
            </a:extLst>
          </p:cNvPr>
          <p:cNvSpPr txBox="1"/>
          <p:nvPr/>
        </p:nvSpPr>
        <p:spPr>
          <a:xfrm>
            <a:off x="5498089" y="2503033"/>
            <a:ext cx="2274311" cy="338554"/>
          </a:xfrm>
          <a:prstGeom prst="rect">
            <a:avLst/>
          </a:prstGeom>
          <a:noFill/>
        </p:spPr>
        <p:txBody>
          <a:bodyPr wrap="square" rtlCol="0">
            <a:spAutoFit/>
          </a:bodyPr>
          <a:lstStyle/>
          <a:p>
            <a:r>
              <a:rPr lang="en-US" sz="1600" dirty="0"/>
              <a:t>Input subtraction curve</a:t>
            </a:r>
          </a:p>
        </p:txBody>
      </p:sp>
      <p:cxnSp>
        <p:nvCxnSpPr>
          <p:cNvPr id="39" name="Straight Connector 38">
            <a:extLst>
              <a:ext uri="{FF2B5EF4-FFF2-40B4-BE49-F238E27FC236}">
                <a16:creationId xmlns:a16="http://schemas.microsoft.com/office/drawing/2014/main" id="{70B0EFCA-49B2-45BB-8359-60241A671C9F}"/>
              </a:ext>
            </a:extLst>
          </p:cNvPr>
          <p:cNvCxnSpPr>
            <a:cxnSpLocks/>
          </p:cNvCxnSpPr>
          <p:nvPr/>
        </p:nvCxnSpPr>
        <p:spPr>
          <a:xfrm flipV="1">
            <a:off x="3295650" y="2692400"/>
            <a:ext cx="1287781" cy="125095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3A1956-7D5F-42A8-BB4F-597CFD61C23D}"/>
              </a:ext>
            </a:extLst>
          </p:cNvPr>
          <p:cNvCxnSpPr>
            <a:cxnSpLocks/>
          </p:cNvCxnSpPr>
          <p:nvPr/>
        </p:nvCxnSpPr>
        <p:spPr>
          <a:xfrm>
            <a:off x="4584700" y="2689352"/>
            <a:ext cx="851445"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332462D-D127-4E73-89A2-FCB02171BC36}"/>
              </a:ext>
            </a:extLst>
          </p:cNvPr>
          <p:cNvGrpSpPr/>
          <p:nvPr/>
        </p:nvGrpSpPr>
        <p:grpSpPr>
          <a:xfrm>
            <a:off x="609600" y="5399728"/>
            <a:ext cx="10820400" cy="839147"/>
            <a:chOff x="609600" y="5429854"/>
            <a:chExt cx="10820400" cy="839147"/>
          </a:xfrm>
        </p:grpSpPr>
        <p:cxnSp>
          <p:nvCxnSpPr>
            <p:cNvPr id="60" name="Straight Arrow Connector 59">
              <a:extLst>
                <a:ext uri="{FF2B5EF4-FFF2-40B4-BE49-F238E27FC236}">
                  <a16:creationId xmlns:a16="http://schemas.microsoft.com/office/drawing/2014/main" id="{C7C0BBDF-7C71-49C6-91DF-EF80FE2919A7}"/>
                </a:ext>
              </a:extLst>
            </p:cNvPr>
            <p:cNvCxnSpPr>
              <a:cxnSpLocks/>
            </p:cNvCxnSpPr>
            <p:nvPr/>
          </p:nvCxnSpPr>
          <p:spPr>
            <a:xfrm flipV="1">
              <a:off x="11430000" y="5429854"/>
              <a:ext cx="0" cy="8391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222DC9-57F2-48E3-B1DF-184BF34A875F}"/>
                </a:ext>
              </a:extLst>
            </p:cNvPr>
            <p:cNvCxnSpPr>
              <a:cxnSpLocks/>
            </p:cNvCxnSpPr>
            <p:nvPr/>
          </p:nvCxnSpPr>
          <p:spPr>
            <a:xfrm flipV="1">
              <a:off x="609600" y="5429854"/>
              <a:ext cx="0" cy="829622"/>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EA7E5-F9F7-4A39-98A2-4F846E058D2A}"/>
                </a:ext>
              </a:extLst>
            </p:cNvPr>
            <p:cNvCxnSpPr>
              <a:cxnSpLocks/>
            </p:cNvCxnSpPr>
            <p:nvPr/>
          </p:nvCxnSpPr>
          <p:spPr>
            <a:xfrm>
              <a:off x="609600" y="6257925"/>
              <a:ext cx="10820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DAB5B5F0-55C0-4A1C-A668-A7044719F2C1}"/>
              </a:ext>
            </a:extLst>
          </p:cNvPr>
          <p:cNvCxnSpPr>
            <a:cxnSpLocks/>
            <a:endCxn id="42" idx="3"/>
          </p:cNvCxnSpPr>
          <p:nvPr/>
        </p:nvCxnSpPr>
        <p:spPr>
          <a:xfrm flipH="1">
            <a:off x="9636841" y="4011855"/>
            <a:ext cx="18019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0EAB2CA2-DDAD-44C4-8117-F2613D40F085}"/>
              </a:ext>
            </a:extLst>
          </p:cNvPr>
          <p:cNvPicPr>
            <a:picLocks noChangeAspect="1"/>
          </p:cNvPicPr>
          <p:nvPr/>
        </p:nvPicPr>
        <p:blipFill rotWithShape="1">
          <a:blip r:embed="rId7"/>
          <a:srcRect l="21202" t="17796" r="21976" b="15926"/>
          <a:stretch/>
        </p:blipFill>
        <p:spPr>
          <a:xfrm>
            <a:off x="6921500" y="515596"/>
            <a:ext cx="1861014" cy="1814895"/>
          </a:xfrm>
          <a:prstGeom prst="rect">
            <a:avLst/>
          </a:prstGeom>
        </p:spPr>
      </p:pic>
      <p:cxnSp>
        <p:nvCxnSpPr>
          <p:cNvPr id="85" name="Straight Connector 84">
            <a:extLst>
              <a:ext uri="{FF2B5EF4-FFF2-40B4-BE49-F238E27FC236}">
                <a16:creationId xmlns:a16="http://schemas.microsoft.com/office/drawing/2014/main" id="{06B09A67-58E1-4296-BEBB-A1E2B19B4F3B}"/>
              </a:ext>
            </a:extLst>
          </p:cNvPr>
          <p:cNvCxnSpPr>
            <a:cxnSpLocks/>
          </p:cNvCxnSpPr>
          <p:nvPr/>
        </p:nvCxnSpPr>
        <p:spPr>
          <a:xfrm>
            <a:off x="9119042" y="1272496"/>
            <a:ext cx="115978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DBF4C77-44B0-4FBD-885B-21C1E156FE5C}"/>
              </a:ext>
            </a:extLst>
          </p:cNvPr>
          <p:cNvSpPr/>
          <p:nvPr/>
        </p:nvSpPr>
        <p:spPr>
          <a:xfrm>
            <a:off x="10484035" y="1122007"/>
            <a:ext cx="1555249" cy="830997"/>
          </a:xfrm>
          <a:prstGeom prst="rect">
            <a:avLst/>
          </a:prstGeom>
        </p:spPr>
        <p:txBody>
          <a:bodyPr wrap="square">
            <a:spAutoFit/>
          </a:bodyPr>
          <a:lstStyle/>
          <a:p>
            <a:r>
              <a:rPr lang="en-US" sz="1600" dirty="0"/>
              <a:t>Connected to circulation </a:t>
            </a:r>
          </a:p>
          <a:p>
            <a:r>
              <a:rPr lang="en-US" sz="1600" dirty="0"/>
              <a:t>&amp; Massing</a:t>
            </a:r>
          </a:p>
        </p:txBody>
      </p:sp>
      <p:pic>
        <p:nvPicPr>
          <p:cNvPr id="87" name="Picture 86">
            <a:extLst>
              <a:ext uri="{FF2B5EF4-FFF2-40B4-BE49-F238E27FC236}">
                <a16:creationId xmlns:a16="http://schemas.microsoft.com/office/drawing/2014/main" id="{3A638AE1-42AE-4965-95DD-43F8D0E10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6088" y="667374"/>
            <a:ext cx="357976" cy="322178"/>
          </a:xfrm>
          <a:prstGeom prst="rect">
            <a:avLst/>
          </a:prstGeom>
        </p:spPr>
      </p:pic>
      <p:pic>
        <p:nvPicPr>
          <p:cNvPr id="88" name="Picture 87">
            <a:extLst>
              <a:ext uri="{FF2B5EF4-FFF2-40B4-BE49-F238E27FC236}">
                <a16:creationId xmlns:a16="http://schemas.microsoft.com/office/drawing/2014/main" id="{7D9CE768-712F-466F-8393-040136CAE6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2501" y="635539"/>
            <a:ext cx="485615" cy="346869"/>
          </a:xfrm>
          <a:prstGeom prst="rect">
            <a:avLst/>
          </a:prstGeom>
        </p:spPr>
      </p:pic>
      <p:cxnSp>
        <p:nvCxnSpPr>
          <p:cNvPr id="90" name="Straight Connector 89">
            <a:extLst>
              <a:ext uri="{FF2B5EF4-FFF2-40B4-BE49-F238E27FC236}">
                <a16:creationId xmlns:a16="http://schemas.microsoft.com/office/drawing/2014/main" id="{7C37EA4D-FC6D-4B58-8540-62CA24DF85DD}"/>
              </a:ext>
            </a:extLst>
          </p:cNvPr>
          <p:cNvCxnSpPr>
            <a:cxnSpLocks/>
          </p:cNvCxnSpPr>
          <p:nvPr/>
        </p:nvCxnSpPr>
        <p:spPr>
          <a:xfrm>
            <a:off x="10278829" y="1266818"/>
            <a:ext cx="1" cy="62924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F5470C52-5C41-489A-A379-36AA4B2D54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7089" y="673352"/>
            <a:ext cx="367860" cy="300975"/>
          </a:xfrm>
          <a:prstGeom prst="rect">
            <a:avLst/>
          </a:prstGeom>
        </p:spPr>
      </p:pic>
      <p:pic>
        <p:nvPicPr>
          <p:cNvPr id="119" name="Picture 118">
            <a:extLst>
              <a:ext uri="{FF2B5EF4-FFF2-40B4-BE49-F238E27FC236}">
                <a16:creationId xmlns:a16="http://schemas.microsoft.com/office/drawing/2014/main" id="{AEDCDCC1-F5F3-4C71-8FC7-B79AF8DF85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2589" y="3367594"/>
            <a:ext cx="367860" cy="300975"/>
          </a:xfrm>
          <a:prstGeom prst="rect">
            <a:avLst/>
          </a:prstGeom>
        </p:spPr>
      </p:pic>
      <p:sp>
        <p:nvSpPr>
          <p:cNvPr id="51" name="TextBox 50">
            <a:extLst>
              <a:ext uri="{FF2B5EF4-FFF2-40B4-BE49-F238E27FC236}">
                <a16:creationId xmlns:a16="http://schemas.microsoft.com/office/drawing/2014/main" id="{25485A21-DD0B-4E1F-AE1F-891EE52413BD}"/>
              </a:ext>
            </a:extLst>
          </p:cNvPr>
          <p:cNvSpPr txBox="1"/>
          <p:nvPr/>
        </p:nvSpPr>
        <p:spPr>
          <a:xfrm>
            <a:off x="2514600" y="6391275"/>
            <a:ext cx="2238375" cy="369332"/>
          </a:xfrm>
          <a:prstGeom prst="rect">
            <a:avLst/>
          </a:prstGeom>
          <a:noFill/>
        </p:spPr>
        <p:txBody>
          <a:bodyPr wrap="square" rtlCol="0">
            <a:spAutoFit/>
          </a:bodyPr>
          <a:lstStyle/>
          <a:p>
            <a:r>
              <a:rPr lang="en-US" dirty="0"/>
              <a:t>Set Preview to false</a:t>
            </a:r>
          </a:p>
        </p:txBody>
      </p:sp>
      <p:grpSp>
        <p:nvGrpSpPr>
          <p:cNvPr id="52" name="Group 51">
            <a:extLst>
              <a:ext uri="{FF2B5EF4-FFF2-40B4-BE49-F238E27FC236}">
                <a16:creationId xmlns:a16="http://schemas.microsoft.com/office/drawing/2014/main" id="{C955091E-C909-457A-AB2F-2E96F27931B8}"/>
              </a:ext>
            </a:extLst>
          </p:cNvPr>
          <p:cNvGrpSpPr/>
          <p:nvPr/>
        </p:nvGrpSpPr>
        <p:grpSpPr>
          <a:xfrm>
            <a:off x="4524375" y="5686425"/>
            <a:ext cx="554831" cy="933452"/>
            <a:chOff x="6115050" y="5991226"/>
            <a:chExt cx="554831" cy="628651"/>
          </a:xfrm>
        </p:grpSpPr>
        <p:cxnSp>
          <p:nvCxnSpPr>
            <p:cNvPr id="55" name="Straight Arrow Connector 54">
              <a:extLst>
                <a:ext uri="{FF2B5EF4-FFF2-40B4-BE49-F238E27FC236}">
                  <a16:creationId xmlns:a16="http://schemas.microsoft.com/office/drawing/2014/main" id="{A1172023-44C4-4D8A-8314-A1523B0FDBA1}"/>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425621-EC04-4FCF-80A2-1556D7AD83B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B440786-5C9F-40B6-B109-BD9844A5E781}"/>
              </a:ext>
            </a:extLst>
          </p:cNvPr>
          <p:cNvSpPr txBox="1"/>
          <p:nvPr/>
        </p:nvSpPr>
        <p:spPr>
          <a:xfrm>
            <a:off x="5981699" y="6353175"/>
            <a:ext cx="2789279" cy="369332"/>
          </a:xfrm>
          <a:prstGeom prst="rect">
            <a:avLst/>
          </a:prstGeom>
          <a:noFill/>
        </p:spPr>
        <p:txBody>
          <a:bodyPr wrap="square" rtlCol="0">
            <a:spAutoFit/>
          </a:bodyPr>
          <a:lstStyle/>
          <a:p>
            <a:r>
              <a:rPr lang="en-US" dirty="0"/>
              <a:t>Use these to view results</a:t>
            </a:r>
          </a:p>
        </p:txBody>
      </p:sp>
      <p:sp>
        <p:nvSpPr>
          <p:cNvPr id="59" name="Rectangle 58">
            <a:extLst>
              <a:ext uri="{FF2B5EF4-FFF2-40B4-BE49-F238E27FC236}">
                <a16:creationId xmlns:a16="http://schemas.microsoft.com/office/drawing/2014/main" id="{9A0D196B-BD01-40B8-ABD0-6CD9C2D12C06}"/>
              </a:ext>
            </a:extLst>
          </p:cNvPr>
          <p:cNvSpPr/>
          <p:nvPr/>
        </p:nvSpPr>
        <p:spPr>
          <a:xfrm>
            <a:off x="6939873" y="3842831"/>
            <a:ext cx="1099227" cy="15959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BA21E3D1-5F71-4A5A-9BC1-19291E44F225}"/>
              </a:ext>
            </a:extLst>
          </p:cNvPr>
          <p:cNvCxnSpPr>
            <a:cxnSpLocks/>
          </p:cNvCxnSpPr>
          <p:nvPr/>
        </p:nvCxnSpPr>
        <p:spPr>
          <a:xfrm flipV="1">
            <a:off x="7300605" y="5457825"/>
            <a:ext cx="0" cy="99060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AA8687F-26F2-4FA4-8030-CA2824DB3F1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430927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CF127ED3-BD0F-4ACA-83EF-23DC6E0E33EE}"/>
              </a:ext>
            </a:extLst>
          </p:cNvPr>
          <p:cNvPicPr>
            <a:picLocks noChangeAspect="1"/>
          </p:cNvPicPr>
          <p:nvPr/>
        </p:nvPicPr>
        <p:blipFill rotWithShape="1">
          <a:blip r:embed="rId2"/>
          <a:srcRect l="28634" t="7963" r="3706" b="21111"/>
          <a:stretch/>
        </p:blipFill>
        <p:spPr>
          <a:xfrm>
            <a:off x="9058416" y="2413000"/>
            <a:ext cx="2028684" cy="1778000"/>
          </a:xfrm>
          <a:prstGeom prst="rect">
            <a:avLst/>
          </a:prstGeom>
        </p:spPr>
      </p:pic>
      <p:pic>
        <p:nvPicPr>
          <p:cNvPr id="5" name="Picture 4">
            <a:extLst>
              <a:ext uri="{FF2B5EF4-FFF2-40B4-BE49-F238E27FC236}">
                <a16:creationId xmlns:a16="http://schemas.microsoft.com/office/drawing/2014/main" id="{8060148A-E257-453C-95BB-1CE6A8D7C8E2}"/>
              </a:ext>
            </a:extLst>
          </p:cNvPr>
          <p:cNvPicPr>
            <a:picLocks noChangeAspect="1"/>
          </p:cNvPicPr>
          <p:nvPr/>
        </p:nvPicPr>
        <p:blipFill rotWithShape="1">
          <a:blip r:embed="rId3"/>
          <a:srcRect l="13125" t="36666" r="12500" b="22222"/>
          <a:stretch/>
        </p:blipFill>
        <p:spPr>
          <a:xfrm>
            <a:off x="685800" y="3429000"/>
            <a:ext cx="7162787" cy="2227085"/>
          </a:xfrm>
          <a:prstGeom prst="rect">
            <a:avLst/>
          </a:prstGeom>
        </p:spPr>
      </p:pic>
      <p:pic>
        <p:nvPicPr>
          <p:cNvPr id="7" name="Picture 6">
            <a:extLst>
              <a:ext uri="{FF2B5EF4-FFF2-40B4-BE49-F238E27FC236}">
                <a16:creationId xmlns:a16="http://schemas.microsoft.com/office/drawing/2014/main" id="{B57533BB-B300-4F9C-B0F7-C8E3F41F2420}"/>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8" name="Picture 7">
            <a:extLst>
              <a:ext uri="{FF2B5EF4-FFF2-40B4-BE49-F238E27FC236}">
                <a16:creationId xmlns:a16="http://schemas.microsoft.com/office/drawing/2014/main" id="{E0A01149-007A-4241-8D68-378F753A6B8B}"/>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9" name="Picture 8">
            <a:extLst>
              <a:ext uri="{FF2B5EF4-FFF2-40B4-BE49-F238E27FC236}">
                <a16:creationId xmlns:a16="http://schemas.microsoft.com/office/drawing/2014/main" id="{C79A66D0-49D9-4A01-90B2-AE262A55BB73}"/>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10" name="Picture 9">
            <a:extLst>
              <a:ext uri="{FF2B5EF4-FFF2-40B4-BE49-F238E27FC236}">
                <a16:creationId xmlns:a16="http://schemas.microsoft.com/office/drawing/2014/main" id="{C7A43BB8-67DE-4211-A176-951A65602BBD}"/>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11" name="Rectangle 10">
            <a:extLst>
              <a:ext uri="{FF2B5EF4-FFF2-40B4-BE49-F238E27FC236}">
                <a16:creationId xmlns:a16="http://schemas.microsoft.com/office/drawing/2014/main" id="{7C793687-A4F5-41B8-9056-6980C08F0D48}"/>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E6D532-3178-495D-9EE2-219D220BAE5E}"/>
              </a:ext>
            </a:extLst>
          </p:cNvPr>
          <p:cNvSpPr/>
          <p:nvPr/>
        </p:nvSpPr>
        <p:spPr>
          <a:xfrm>
            <a:off x="980713"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F3BFDDB-3FCD-4977-BAC0-DD5C4EECE2D9}"/>
              </a:ext>
            </a:extLst>
          </p:cNvPr>
          <p:cNvCxnSpPr>
            <a:cxnSpLocks/>
            <a:stCxn id="11" idx="1"/>
          </p:cNvCxnSpPr>
          <p:nvPr/>
        </p:nvCxnSpPr>
        <p:spPr>
          <a:xfrm flipH="1">
            <a:off x="1530204" y="551104"/>
            <a:ext cx="1083581" cy="297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AE006E-7778-4B7A-82A9-AC3E0D5562BE}"/>
              </a:ext>
            </a:extLst>
          </p:cNvPr>
          <p:cNvCxnSpPr>
            <a:cxnSpLocks/>
          </p:cNvCxnSpPr>
          <p:nvPr/>
        </p:nvCxnSpPr>
        <p:spPr>
          <a:xfrm>
            <a:off x="7589318" y="2878316"/>
            <a:ext cx="1602307"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4D5997-6E75-4385-80A4-BEA024406821}"/>
              </a:ext>
            </a:extLst>
          </p:cNvPr>
          <p:cNvSpPr txBox="1"/>
          <p:nvPr/>
        </p:nvSpPr>
        <p:spPr>
          <a:xfrm>
            <a:off x="5912277" y="2691997"/>
            <a:ext cx="1688629" cy="338554"/>
          </a:xfrm>
          <a:prstGeom prst="rect">
            <a:avLst/>
          </a:prstGeom>
          <a:noFill/>
        </p:spPr>
        <p:txBody>
          <a:bodyPr wrap="square" rtlCol="0">
            <a:spAutoFit/>
          </a:bodyPr>
          <a:lstStyle/>
          <a:p>
            <a:r>
              <a:rPr lang="en-US" sz="1600" dirty="0"/>
              <a:t>Input site curve</a:t>
            </a:r>
          </a:p>
        </p:txBody>
      </p:sp>
      <p:cxnSp>
        <p:nvCxnSpPr>
          <p:cNvPr id="18" name="Straight Connector 17">
            <a:extLst>
              <a:ext uri="{FF2B5EF4-FFF2-40B4-BE49-F238E27FC236}">
                <a16:creationId xmlns:a16="http://schemas.microsoft.com/office/drawing/2014/main" id="{6828B959-A094-44E4-892E-203746745B4B}"/>
              </a:ext>
            </a:extLst>
          </p:cNvPr>
          <p:cNvCxnSpPr>
            <a:cxnSpLocks/>
          </p:cNvCxnSpPr>
          <p:nvPr/>
        </p:nvCxnSpPr>
        <p:spPr>
          <a:xfrm flipV="1">
            <a:off x="1420617" y="2877686"/>
            <a:ext cx="979682" cy="93069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A497D2-F0CF-4099-AFA0-444445099E18}"/>
              </a:ext>
            </a:extLst>
          </p:cNvPr>
          <p:cNvCxnSpPr>
            <a:cxnSpLocks/>
          </p:cNvCxnSpPr>
          <p:nvPr/>
        </p:nvCxnSpPr>
        <p:spPr>
          <a:xfrm>
            <a:off x="2397919" y="2878316"/>
            <a:ext cx="343336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1E0C72-2F03-458B-91D6-800A10D913CB}"/>
              </a:ext>
            </a:extLst>
          </p:cNvPr>
          <p:cNvCxnSpPr>
            <a:cxnSpLocks/>
          </p:cNvCxnSpPr>
          <p:nvPr/>
        </p:nvCxnSpPr>
        <p:spPr>
          <a:xfrm>
            <a:off x="7900838" y="3216870"/>
            <a:ext cx="2138512" cy="16450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E12F06-C041-4418-9646-9E20E819C121}"/>
              </a:ext>
            </a:extLst>
          </p:cNvPr>
          <p:cNvSpPr txBox="1"/>
          <p:nvPr/>
        </p:nvSpPr>
        <p:spPr>
          <a:xfrm>
            <a:off x="5912277" y="3030551"/>
            <a:ext cx="2274311" cy="338554"/>
          </a:xfrm>
          <a:prstGeom prst="rect">
            <a:avLst/>
          </a:prstGeom>
          <a:noFill/>
        </p:spPr>
        <p:txBody>
          <a:bodyPr wrap="square" rtlCol="0">
            <a:spAutoFit/>
          </a:bodyPr>
          <a:lstStyle/>
          <a:p>
            <a:r>
              <a:rPr lang="en-US" sz="1600" dirty="0"/>
              <a:t>Input generator curve</a:t>
            </a:r>
          </a:p>
        </p:txBody>
      </p:sp>
      <p:cxnSp>
        <p:nvCxnSpPr>
          <p:cNvPr id="22" name="Straight Connector 21">
            <a:extLst>
              <a:ext uri="{FF2B5EF4-FFF2-40B4-BE49-F238E27FC236}">
                <a16:creationId xmlns:a16="http://schemas.microsoft.com/office/drawing/2014/main" id="{661BC461-FCE4-485C-A33F-41BF86B48BE6}"/>
              </a:ext>
            </a:extLst>
          </p:cNvPr>
          <p:cNvCxnSpPr>
            <a:cxnSpLocks/>
          </p:cNvCxnSpPr>
          <p:nvPr/>
        </p:nvCxnSpPr>
        <p:spPr>
          <a:xfrm flipV="1">
            <a:off x="1530204" y="3213100"/>
            <a:ext cx="2230383" cy="211885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8B9D86-6F31-4A8E-B953-D9A4AF414881}"/>
              </a:ext>
            </a:extLst>
          </p:cNvPr>
          <p:cNvCxnSpPr>
            <a:cxnSpLocks/>
          </p:cNvCxnSpPr>
          <p:nvPr/>
        </p:nvCxnSpPr>
        <p:spPr>
          <a:xfrm>
            <a:off x="3750469" y="3216870"/>
            <a:ext cx="205541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666D9EE-8123-4781-A361-D8725CE3FD36}"/>
              </a:ext>
            </a:extLst>
          </p:cNvPr>
          <p:cNvPicPr>
            <a:picLocks noChangeAspect="1"/>
          </p:cNvPicPr>
          <p:nvPr/>
        </p:nvPicPr>
        <p:blipFill rotWithShape="1">
          <a:blip r:embed="rId7"/>
          <a:srcRect l="28788" t="7593" r="3551" b="20741"/>
          <a:stretch/>
        </p:blipFill>
        <p:spPr>
          <a:xfrm>
            <a:off x="5994400" y="457932"/>
            <a:ext cx="1638300" cy="1450851"/>
          </a:xfrm>
          <a:prstGeom prst="rect">
            <a:avLst/>
          </a:prstGeom>
        </p:spPr>
      </p:pic>
      <p:cxnSp>
        <p:nvCxnSpPr>
          <p:cNvPr id="53" name="Straight Connector 52">
            <a:extLst>
              <a:ext uri="{FF2B5EF4-FFF2-40B4-BE49-F238E27FC236}">
                <a16:creationId xmlns:a16="http://schemas.microsoft.com/office/drawing/2014/main" id="{847D7514-9CAD-435B-9C94-7567A4C0811B}"/>
              </a:ext>
            </a:extLst>
          </p:cNvPr>
          <p:cNvCxnSpPr>
            <a:cxnSpLocks/>
          </p:cNvCxnSpPr>
          <p:nvPr/>
        </p:nvCxnSpPr>
        <p:spPr>
          <a:xfrm flipV="1">
            <a:off x="7477125" y="3629025"/>
            <a:ext cx="1981200" cy="56515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E2C1CA-0BD5-4CBB-92D4-E831BF06DA9A}"/>
              </a:ext>
            </a:extLst>
          </p:cNvPr>
          <p:cNvCxnSpPr>
            <a:cxnSpLocks/>
          </p:cNvCxnSpPr>
          <p:nvPr/>
        </p:nvCxnSpPr>
        <p:spPr>
          <a:xfrm flipV="1">
            <a:off x="7543800" y="3933825"/>
            <a:ext cx="2447925" cy="113347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25EE4BD-427F-4C23-BFA3-98E75FCCAAD6}"/>
              </a:ext>
            </a:extLst>
          </p:cNvPr>
          <p:cNvPicPr>
            <a:picLocks noChangeAspect="1"/>
          </p:cNvPicPr>
          <p:nvPr/>
        </p:nvPicPr>
        <p:blipFill rotWithShape="1">
          <a:blip r:embed="rId8"/>
          <a:srcRect l="27859" t="8148" r="3086" b="20371"/>
          <a:stretch/>
        </p:blipFill>
        <p:spPr>
          <a:xfrm>
            <a:off x="9264682" y="470632"/>
            <a:ext cx="1746217" cy="1511300"/>
          </a:xfrm>
          <a:prstGeom prst="rect">
            <a:avLst/>
          </a:prstGeom>
        </p:spPr>
      </p:pic>
      <p:cxnSp>
        <p:nvCxnSpPr>
          <p:cNvPr id="69" name="Straight Connector 68">
            <a:extLst>
              <a:ext uri="{FF2B5EF4-FFF2-40B4-BE49-F238E27FC236}">
                <a16:creationId xmlns:a16="http://schemas.microsoft.com/office/drawing/2014/main" id="{0FD12D44-9D13-4D6D-9B15-1390D3F621BF}"/>
              </a:ext>
            </a:extLst>
          </p:cNvPr>
          <p:cNvCxnSpPr>
            <a:cxnSpLocks/>
          </p:cNvCxnSpPr>
          <p:nvPr/>
        </p:nvCxnSpPr>
        <p:spPr>
          <a:xfrm flipV="1">
            <a:off x="10137790" y="2057400"/>
            <a:ext cx="0" cy="23812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0DA0EB8-CCB2-4B6D-AF92-24C283D18A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351" y="1549443"/>
            <a:ext cx="487074" cy="347911"/>
          </a:xfrm>
          <a:prstGeom prst="rect">
            <a:avLst/>
          </a:prstGeom>
        </p:spPr>
      </p:pic>
      <p:pic>
        <p:nvPicPr>
          <p:cNvPr id="74" name="Picture 73" descr="A close up of a logo&#10;&#10;Description automatically generated">
            <a:extLst>
              <a:ext uri="{FF2B5EF4-FFF2-40B4-BE49-F238E27FC236}">
                <a16:creationId xmlns:a16="http://schemas.microsoft.com/office/drawing/2014/main" id="{25E348DF-C564-4957-962C-A01F8C2C3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7723" y="3330945"/>
            <a:ext cx="351139" cy="300975"/>
          </a:xfrm>
          <a:prstGeom prst="rect">
            <a:avLst/>
          </a:prstGeom>
        </p:spPr>
      </p:pic>
      <p:pic>
        <p:nvPicPr>
          <p:cNvPr id="75" name="Picture 74">
            <a:extLst>
              <a:ext uri="{FF2B5EF4-FFF2-40B4-BE49-F238E27FC236}">
                <a16:creationId xmlns:a16="http://schemas.microsoft.com/office/drawing/2014/main" id="{9C6D6B93-6941-4985-BB30-E1D624C9A7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84874" y="1243336"/>
            <a:ext cx="384059" cy="345652"/>
          </a:xfrm>
          <a:prstGeom prst="rect">
            <a:avLst/>
          </a:prstGeom>
        </p:spPr>
      </p:pic>
      <p:cxnSp>
        <p:nvCxnSpPr>
          <p:cNvPr id="76" name="Straight Connector 75">
            <a:extLst>
              <a:ext uri="{FF2B5EF4-FFF2-40B4-BE49-F238E27FC236}">
                <a16:creationId xmlns:a16="http://schemas.microsoft.com/office/drawing/2014/main" id="{7C150140-AD02-4E16-A37B-B8F67EAD72EE}"/>
              </a:ext>
            </a:extLst>
          </p:cNvPr>
          <p:cNvCxnSpPr>
            <a:cxnSpLocks/>
          </p:cNvCxnSpPr>
          <p:nvPr/>
        </p:nvCxnSpPr>
        <p:spPr>
          <a:xfrm flipH="1">
            <a:off x="7734300" y="1159609"/>
            <a:ext cx="133350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3ECBAE6-2EC4-47A0-8B6E-CCEB3F284F0E}"/>
              </a:ext>
            </a:extLst>
          </p:cNvPr>
          <p:cNvSpPr txBox="1"/>
          <p:nvPr/>
        </p:nvSpPr>
        <p:spPr>
          <a:xfrm>
            <a:off x="10674249" y="1882488"/>
            <a:ext cx="1142732" cy="584775"/>
          </a:xfrm>
          <a:prstGeom prst="rect">
            <a:avLst/>
          </a:prstGeom>
          <a:noFill/>
        </p:spPr>
        <p:txBody>
          <a:bodyPr wrap="square" rtlCol="0">
            <a:spAutoFit/>
          </a:bodyPr>
          <a:lstStyle/>
          <a:p>
            <a:r>
              <a:rPr lang="en-US" sz="1600" dirty="0"/>
              <a:t>Compute Circulation</a:t>
            </a:r>
          </a:p>
        </p:txBody>
      </p:sp>
      <p:sp>
        <p:nvSpPr>
          <p:cNvPr id="80" name="TextBox 79">
            <a:extLst>
              <a:ext uri="{FF2B5EF4-FFF2-40B4-BE49-F238E27FC236}">
                <a16:creationId xmlns:a16="http://schemas.microsoft.com/office/drawing/2014/main" id="{00F8BBDD-A862-4448-999A-6C2328A15126}"/>
              </a:ext>
            </a:extLst>
          </p:cNvPr>
          <p:cNvSpPr txBox="1"/>
          <p:nvPr/>
        </p:nvSpPr>
        <p:spPr>
          <a:xfrm>
            <a:off x="7734300" y="778145"/>
            <a:ext cx="1504555" cy="338554"/>
          </a:xfrm>
          <a:prstGeom prst="rect">
            <a:avLst/>
          </a:prstGeom>
          <a:noFill/>
        </p:spPr>
        <p:txBody>
          <a:bodyPr wrap="square" rtlCol="0">
            <a:spAutoFit/>
          </a:bodyPr>
          <a:lstStyle/>
          <a:p>
            <a:r>
              <a:rPr lang="en-US" sz="1600" dirty="0"/>
              <a:t>Generate Mass </a:t>
            </a:r>
          </a:p>
        </p:txBody>
      </p:sp>
      <p:sp>
        <p:nvSpPr>
          <p:cNvPr id="31" name="TextBox 30">
            <a:extLst>
              <a:ext uri="{FF2B5EF4-FFF2-40B4-BE49-F238E27FC236}">
                <a16:creationId xmlns:a16="http://schemas.microsoft.com/office/drawing/2014/main" id="{AAA9E3DE-5796-4FE9-8AB3-8C51326314D4}"/>
              </a:ext>
            </a:extLst>
          </p:cNvPr>
          <p:cNvSpPr txBox="1"/>
          <p:nvPr/>
        </p:nvSpPr>
        <p:spPr>
          <a:xfrm>
            <a:off x="2133600" y="6391275"/>
            <a:ext cx="2238375" cy="369332"/>
          </a:xfrm>
          <a:prstGeom prst="rect">
            <a:avLst/>
          </a:prstGeom>
          <a:noFill/>
        </p:spPr>
        <p:txBody>
          <a:bodyPr wrap="square" rtlCol="0">
            <a:spAutoFit/>
          </a:bodyPr>
          <a:lstStyle/>
          <a:p>
            <a:r>
              <a:rPr lang="en-US" dirty="0"/>
              <a:t>Set Preview to false</a:t>
            </a:r>
          </a:p>
        </p:txBody>
      </p:sp>
      <p:grpSp>
        <p:nvGrpSpPr>
          <p:cNvPr id="32" name="Group 31">
            <a:extLst>
              <a:ext uri="{FF2B5EF4-FFF2-40B4-BE49-F238E27FC236}">
                <a16:creationId xmlns:a16="http://schemas.microsoft.com/office/drawing/2014/main" id="{D3376233-A050-4829-87B5-C3529FA894A2}"/>
              </a:ext>
            </a:extLst>
          </p:cNvPr>
          <p:cNvGrpSpPr/>
          <p:nvPr/>
        </p:nvGrpSpPr>
        <p:grpSpPr>
          <a:xfrm>
            <a:off x="4143375" y="5495924"/>
            <a:ext cx="554831" cy="1123953"/>
            <a:chOff x="6115050" y="5991226"/>
            <a:chExt cx="554831" cy="628651"/>
          </a:xfrm>
        </p:grpSpPr>
        <p:cxnSp>
          <p:nvCxnSpPr>
            <p:cNvPr id="33" name="Straight Arrow Connector 32">
              <a:extLst>
                <a:ext uri="{FF2B5EF4-FFF2-40B4-BE49-F238E27FC236}">
                  <a16:creationId xmlns:a16="http://schemas.microsoft.com/office/drawing/2014/main" id="{DB51574A-2C36-4CEE-BE53-4BB2B820C3AA}"/>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3D9381-922C-47B4-83AA-D6127F4A4CD7}"/>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078AF853-C3C0-4B9E-AD26-DA23130C2570}"/>
              </a:ext>
            </a:extLst>
          </p:cNvPr>
          <p:cNvSpPr txBox="1"/>
          <p:nvPr/>
        </p:nvSpPr>
        <p:spPr>
          <a:xfrm>
            <a:off x="5981699" y="6296025"/>
            <a:ext cx="2789279" cy="369332"/>
          </a:xfrm>
          <a:prstGeom prst="rect">
            <a:avLst/>
          </a:prstGeom>
          <a:noFill/>
        </p:spPr>
        <p:txBody>
          <a:bodyPr wrap="square" rtlCol="0">
            <a:spAutoFit/>
          </a:bodyPr>
          <a:lstStyle/>
          <a:p>
            <a:r>
              <a:rPr lang="en-US" dirty="0"/>
              <a:t>Use these to view results</a:t>
            </a:r>
          </a:p>
        </p:txBody>
      </p:sp>
      <p:sp>
        <p:nvSpPr>
          <p:cNvPr id="36" name="Rectangle 35">
            <a:extLst>
              <a:ext uri="{FF2B5EF4-FFF2-40B4-BE49-F238E27FC236}">
                <a16:creationId xmlns:a16="http://schemas.microsoft.com/office/drawing/2014/main" id="{A94BFE4A-41DB-46D7-9CD5-1132DA241504}"/>
              </a:ext>
            </a:extLst>
          </p:cNvPr>
          <p:cNvSpPr/>
          <p:nvPr/>
        </p:nvSpPr>
        <p:spPr>
          <a:xfrm>
            <a:off x="6730323" y="3842831"/>
            <a:ext cx="1099227" cy="17102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6C5769A-02D9-466B-8B8A-E3BD8542419B}"/>
              </a:ext>
            </a:extLst>
          </p:cNvPr>
          <p:cNvCxnSpPr>
            <a:cxnSpLocks/>
          </p:cNvCxnSpPr>
          <p:nvPr/>
        </p:nvCxnSpPr>
        <p:spPr>
          <a:xfrm flipV="1">
            <a:off x="7300605" y="5600700"/>
            <a:ext cx="0" cy="73342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EAFC0F3-D709-4DCE-B2EC-255FCD11FF4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96760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567DE-6CED-4263-A2A4-226336EF8F03}"/>
              </a:ext>
            </a:extLst>
          </p:cNvPr>
          <p:cNvPicPr>
            <a:picLocks noChangeAspect="1"/>
          </p:cNvPicPr>
          <p:nvPr/>
        </p:nvPicPr>
        <p:blipFill rotWithShape="1">
          <a:blip r:embed="rId2"/>
          <a:srcRect l="36994" t="5556" r="36994" b="56913"/>
          <a:stretch/>
        </p:blipFill>
        <p:spPr>
          <a:xfrm>
            <a:off x="9597151" y="3019170"/>
            <a:ext cx="2400300" cy="2895600"/>
          </a:xfrm>
          <a:prstGeom prst="rect">
            <a:avLst/>
          </a:prstGeom>
        </p:spPr>
      </p:pic>
      <p:pic>
        <p:nvPicPr>
          <p:cNvPr id="6" name="Picture 5">
            <a:extLst>
              <a:ext uri="{FF2B5EF4-FFF2-40B4-BE49-F238E27FC236}">
                <a16:creationId xmlns:a16="http://schemas.microsoft.com/office/drawing/2014/main" id="{2FC9E568-F205-467A-A542-043EC6E49D27}"/>
              </a:ext>
            </a:extLst>
          </p:cNvPr>
          <p:cNvPicPr>
            <a:picLocks noChangeAspect="1"/>
          </p:cNvPicPr>
          <p:nvPr/>
        </p:nvPicPr>
        <p:blipFill rotWithShape="1">
          <a:blip r:embed="rId3"/>
          <a:srcRect l="18776" t="46392" r="19428" b="24303"/>
          <a:stretch/>
        </p:blipFill>
        <p:spPr>
          <a:xfrm>
            <a:off x="771525" y="3571875"/>
            <a:ext cx="7534276" cy="2009775"/>
          </a:xfrm>
          <a:prstGeom prst="rect">
            <a:avLst/>
          </a:prstGeom>
        </p:spPr>
      </p:pic>
      <p:cxnSp>
        <p:nvCxnSpPr>
          <p:cNvPr id="8" name="Straight Arrow Connector 7">
            <a:extLst>
              <a:ext uri="{FF2B5EF4-FFF2-40B4-BE49-F238E27FC236}">
                <a16:creationId xmlns:a16="http://schemas.microsoft.com/office/drawing/2014/main" id="{C0664220-190F-49BB-A346-3DEB1C23FA4A}"/>
              </a:ext>
            </a:extLst>
          </p:cNvPr>
          <p:cNvCxnSpPr>
            <a:cxnSpLocks/>
          </p:cNvCxnSpPr>
          <p:nvPr/>
        </p:nvCxnSpPr>
        <p:spPr>
          <a:xfrm>
            <a:off x="8281670" y="3971669"/>
            <a:ext cx="20269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2E764D-CE83-491A-AE2A-609C37789A00}"/>
              </a:ext>
            </a:extLst>
          </p:cNvPr>
          <p:cNvCxnSpPr>
            <a:cxnSpLocks/>
          </p:cNvCxnSpPr>
          <p:nvPr/>
        </p:nvCxnSpPr>
        <p:spPr>
          <a:xfrm>
            <a:off x="8281670" y="4428869"/>
            <a:ext cx="22555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1AFE89-5293-4E90-8C3A-E5C270C27124}"/>
              </a:ext>
            </a:extLst>
          </p:cNvPr>
          <p:cNvCxnSpPr>
            <a:cxnSpLocks/>
          </p:cNvCxnSpPr>
          <p:nvPr/>
        </p:nvCxnSpPr>
        <p:spPr>
          <a:xfrm>
            <a:off x="8322310" y="4924169"/>
            <a:ext cx="25196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336661-7B9B-430A-A3E1-3E38BAFBF355}"/>
              </a:ext>
            </a:extLst>
          </p:cNvPr>
          <p:cNvCxnSpPr>
            <a:cxnSpLocks/>
          </p:cNvCxnSpPr>
          <p:nvPr/>
        </p:nvCxnSpPr>
        <p:spPr>
          <a:xfrm>
            <a:off x="8322310" y="5343269"/>
            <a:ext cx="25196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8B7B16D-81AF-4C96-8F26-547E930F9EDD}"/>
              </a:ext>
            </a:extLst>
          </p:cNvPr>
          <p:cNvPicPr>
            <a:picLocks noChangeAspect="1"/>
          </p:cNvPicPr>
          <p:nvPr/>
        </p:nvPicPr>
        <p:blipFill rotWithShape="1">
          <a:blip r:embed="rId2"/>
          <a:srcRect l="36994" t="5556" r="49794" b="80617"/>
          <a:stretch/>
        </p:blipFill>
        <p:spPr>
          <a:xfrm>
            <a:off x="6522320" y="912639"/>
            <a:ext cx="2264259" cy="1981197"/>
          </a:xfrm>
          <a:prstGeom prst="rect">
            <a:avLst/>
          </a:prstGeom>
        </p:spPr>
      </p:pic>
      <p:sp>
        <p:nvSpPr>
          <p:cNvPr id="28" name="TextBox 27">
            <a:extLst>
              <a:ext uri="{FF2B5EF4-FFF2-40B4-BE49-F238E27FC236}">
                <a16:creationId xmlns:a16="http://schemas.microsoft.com/office/drawing/2014/main" id="{444899C4-A6AC-476D-8195-A65A2173F293}"/>
              </a:ext>
            </a:extLst>
          </p:cNvPr>
          <p:cNvSpPr txBox="1"/>
          <p:nvPr/>
        </p:nvSpPr>
        <p:spPr>
          <a:xfrm>
            <a:off x="5550371" y="971805"/>
            <a:ext cx="2264259" cy="369332"/>
          </a:xfrm>
          <a:prstGeom prst="rect">
            <a:avLst/>
          </a:prstGeom>
          <a:noFill/>
        </p:spPr>
        <p:txBody>
          <a:bodyPr wrap="square" rtlCol="0">
            <a:spAutoFit/>
          </a:bodyPr>
          <a:lstStyle/>
          <a:p>
            <a:r>
              <a:rPr lang="en-US" dirty="0"/>
              <a:t>Input site curve</a:t>
            </a:r>
          </a:p>
        </p:txBody>
      </p:sp>
      <p:sp>
        <p:nvSpPr>
          <p:cNvPr id="29" name="TextBox 28">
            <a:extLst>
              <a:ext uri="{FF2B5EF4-FFF2-40B4-BE49-F238E27FC236}">
                <a16:creationId xmlns:a16="http://schemas.microsoft.com/office/drawing/2014/main" id="{03EC997F-CA1C-4E9B-BE59-203B2D8FFA46}"/>
              </a:ext>
            </a:extLst>
          </p:cNvPr>
          <p:cNvSpPr txBox="1"/>
          <p:nvPr/>
        </p:nvSpPr>
        <p:spPr>
          <a:xfrm>
            <a:off x="9988770" y="1008754"/>
            <a:ext cx="1235089" cy="369332"/>
          </a:xfrm>
          <a:prstGeom prst="rect">
            <a:avLst/>
          </a:prstGeom>
          <a:noFill/>
        </p:spPr>
        <p:txBody>
          <a:bodyPr wrap="square" rtlCol="0">
            <a:spAutoFit/>
          </a:bodyPr>
          <a:lstStyle/>
          <a:p>
            <a:r>
              <a:rPr lang="en-US" dirty="0"/>
              <a:t>Setback</a:t>
            </a:r>
          </a:p>
        </p:txBody>
      </p:sp>
      <p:sp>
        <p:nvSpPr>
          <p:cNvPr id="30" name="TextBox 29">
            <a:extLst>
              <a:ext uri="{FF2B5EF4-FFF2-40B4-BE49-F238E27FC236}">
                <a16:creationId xmlns:a16="http://schemas.microsoft.com/office/drawing/2014/main" id="{17D559F4-D0EE-44A8-9CDE-C2AA660CF57E}"/>
              </a:ext>
            </a:extLst>
          </p:cNvPr>
          <p:cNvSpPr txBox="1"/>
          <p:nvPr/>
        </p:nvSpPr>
        <p:spPr>
          <a:xfrm>
            <a:off x="9988770" y="1241397"/>
            <a:ext cx="1235089" cy="369332"/>
          </a:xfrm>
          <a:prstGeom prst="rect">
            <a:avLst/>
          </a:prstGeom>
          <a:noFill/>
        </p:spPr>
        <p:txBody>
          <a:bodyPr wrap="square" rtlCol="0">
            <a:spAutoFit/>
          </a:bodyPr>
          <a:lstStyle/>
          <a:p>
            <a:r>
              <a:rPr lang="en-US" dirty="0"/>
              <a:t>Parcel </a:t>
            </a:r>
            <a:r>
              <a:rPr lang="en-US" dirty="0" err="1"/>
              <a:t>Crv</a:t>
            </a:r>
            <a:endParaRPr lang="en-US" dirty="0"/>
          </a:p>
        </p:txBody>
      </p:sp>
      <p:sp>
        <p:nvSpPr>
          <p:cNvPr id="31" name="TextBox 30">
            <a:extLst>
              <a:ext uri="{FF2B5EF4-FFF2-40B4-BE49-F238E27FC236}">
                <a16:creationId xmlns:a16="http://schemas.microsoft.com/office/drawing/2014/main" id="{384DAF1E-5B6E-4113-BEED-8D330BB77AF9}"/>
              </a:ext>
            </a:extLst>
          </p:cNvPr>
          <p:cNvSpPr txBox="1"/>
          <p:nvPr/>
        </p:nvSpPr>
        <p:spPr>
          <a:xfrm>
            <a:off x="10606314" y="1642372"/>
            <a:ext cx="1235089" cy="369332"/>
          </a:xfrm>
          <a:prstGeom prst="rect">
            <a:avLst/>
          </a:prstGeom>
          <a:noFill/>
        </p:spPr>
        <p:txBody>
          <a:bodyPr wrap="square" rtlCol="0">
            <a:spAutoFit/>
          </a:bodyPr>
          <a:lstStyle/>
          <a:p>
            <a:r>
              <a:rPr lang="en-US" dirty="0"/>
              <a:t>Bay </a:t>
            </a:r>
          </a:p>
        </p:txBody>
      </p:sp>
      <p:sp>
        <p:nvSpPr>
          <p:cNvPr id="32" name="TextBox 31">
            <a:extLst>
              <a:ext uri="{FF2B5EF4-FFF2-40B4-BE49-F238E27FC236}">
                <a16:creationId xmlns:a16="http://schemas.microsoft.com/office/drawing/2014/main" id="{B293DA45-F265-46A1-A862-F8A999951CCF}"/>
              </a:ext>
            </a:extLst>
          </p:cNvPr>
          <p:cNvSpPr txBox="1"/>
          <p:nvPr/>
        </p:nvSpPr>
        <p:spPr>
          <a:xfrm>
            <a:off x="8975312" y="1921376"/>
            <a:ext cx="1235089" cy="369332"/>
          </a:xfrm>
          <a:prstGeom prst="rect">
            <a:avLst/>
          </a:prstGeom>
          <a:noFill/>
        </p:spPr>
        <p:txBody>
          <a:bodyPr wrap="square" rtlCol="0">
            <a:spAutoFit/>
          </a:bodyPr>
          <a:lstStyle/>
          <a:p>
            <a:r>
              <a:rPr lang="en-US" dirty="0"/>
              <a:t>Inner </a:t>
            </a:r>
            <a:r>
              <a:rPr lang="en-US" dirty="0" err="1"/>
              <a:t>crv</a:t>
            </a:r>
            <a:r>
              <a:rPr lang="en-US" dirty="0"/>
              <a:t> </a:t>
            </a:r>
          </a:p>
        </p:txBody>
      </p:sp>
      <p:cxnSp>
        <p:nvCxnSpPr>
          <p:cNvPr id="33" name="Straight Arrow Connector 32">
            <a:extLst>
              <a:ext uri="{FF2B5EF4-FFF2-40B4-BE49-F238E27FC236}">
                <a16:creationId xmlns:a16="http://schemas.microsoft.com/office/drawing/2014/main" id="{0F74854F-15FC-4C2C-A5CB-F70B22DBE3AA}"/>
              </a:ext>
            </a:extLst>
          </p:cNvPr>
          <p:cNvCxnSpPr>
            <a:cxnSpLocks/>
          </p:cNvCxnSpPr>
          <p:nvPr/>
        </p:nvCxnSpPr>
        <p:spPr>
          <a:xfrm flipH="1" flipV="1">
            <a:off x="8789596" y="1626900"/>
            <a:ext cx="1816718" cy="159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439A62-1081-49A7-9068-9B1B23571D6D}"/>
              </a:ext>
            </a:extLst>
          </p:cNvPr>
          <p:cNvCxnSpPr>
            <a:cxnSpLocks/>
          </p:cNvCxnSpPr>
          <p:nvPr/>
        </p:nvCxnSpPr>
        <p:spPr>
          <a:xfrm flipH="1">
            <a:off x="8786579" y="1426063"/>
            <a:ext cx="11172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1511E7-2DEE-414A-9AB6-FC712434AFAE}"/>
              </a:ext>
            </a:extLst>
          </p:cNvPr>
          <p:cNvCxnSpPr>
            <a:cxnSpLocks/>
          </p:cNvCxnSpPr>
          <p:nvPr/>
        </p:nvCxnSpPr>
        <p:spPr>
          <a:xfrm flipH="1">
            <a:off x="8305800" y="2106042"/>
            <a:ext cx="669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F284EE-219C-4E51-B839-0417765FA317}"/>
              </a:ext>
            </a:extLst>
          </p:cNvPr>
          <p:cNvCxnSpPr>
            <a:cxnSpLocks/>
          </p:cNvCxnSpPr>
          <p:nvPr/>
        </p:nvCxnSpPr>
        <p:spPr>
          <a:xfrm flipH="1">
            <a:off x="8789596" y="1193420"/>
            <a:ext cx="11142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D305752-4C3C-4D27-AA02-6DAFCAF0908B}"/>
              </a:ext>
            </a:extLst>
          </p:cNvPr>
          <p:cNvCxnSpPr>
            <a:cxnSpLocks/>
          </p:cNvCxnSpPr>
          <p:nvPr/>
        </p:nvCxnSpPr>
        <p:spPr>
          <a:xfrm>
            <a:off x="7162800" y="1193420"/>
            <a:ext cx="7103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251E8A9-3981-468A-9083-F495220A1B5D}"/>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50" name="Picture 49">
            <a:extLst>
              <a:ext uri="{FF2B5EF4-FFF2-40B4-BE49-F238E27FC236}">
                <a16:creationId xmlns:a16="http://schemas.microsoft.com/office/drawing/2014/main" id="{4389538E-ADDE-4270-AD33-7BF3E8979A66}"/>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51" name="Picture 50">
            <a:extLst>
              <a:ext uri="{FF2B5EF4-FFF2-40B4-BE49-F238E27FC236}">
                <a16:creationId xmlns:a16="http://schemas.microsoft.com/office/drawing/2014/main" id="{DF5489E4-6CA5-4F01-B1AF-AA842BECE24C}"/>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52" name="Picture 51">
            <a:extLst>
              <a:ext uri="{FF2B5EF4-FFF2-40B4-BE49-F238E27FC236}">
                <a16:creationId xmlns:a16="http://schemas.microsoft.com/office/drawing/2014/main" id="{4FB6FB53-AEE4-45B8-9307-EBC2B16AE800}"/>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53" name="Rectangle 52">
            <a:extLst>
              <a:ext uri="{FF2B5EF4-FFF2-40B4-BE49-F238E27FC236}">
                <a16:creationId xmlns:a16="http://schemas.microsoft.com/office/drawing/2014/main" id="{1C23F171-5E70-4AE1-9DF0-AF8BAD0A5439}"/>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4CDBC9E-B60B-464B-957F-83A1A4291620}"/>
              </a:ext>
            </a:extLst>
          </p:cNvPr>
          <p:cNvSpPr/>
          <p:nvPr/>
        </p:nvSpPr>
        <p:spPr>
          <a:xfrm>
            <a:off x="1469309"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97A822B5-0F80-4315-91F3-77877401494A}"/>
              </a:ext>
            </a:extLst>
          </p:cNvPr>
          <p:cNvCxnSpPr>
            <a:cxnSpLocks/>
            <a:stCxn id="53" idx="1"/>
          </p:cNvCxnSpPr>
          <p:nvPr/>
        </p:nvCxnSpPr>
        <p:spPr>
          <a:xfrm flipH="1">
            <a:off x="2042677" y="551104"/>
            <a:ext cx="571108"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3F5F24-A044-4E3E-AD3D-14A014DE7748}"/>
              </a:ext>
            </a:extLst>
          </p:cNvPr>
          <p:cNvCxnSpPr>
            <a:cxnSpLocks/>
          </p:cNvCxnSpPr>
          <p:nvPr/>
        </p:nvCxnSpPr>
        <p:spPr>
          <a:xfrm>
            <a:off x="3755389" y="3666869"/>
            <a:ext cx="64217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picture containing transport&#10;&#10;Description automatically generated">
            <a:extLst>
              <a:ext uri="{FF2B5EF4-FFF2-40B4-BE49-F238E27FC236}">
                <a16:creationId xmlns:a16="http://schemas.microsoft.com/office/drawing/2014/main" id="{7E211F7E-5D57-4E0A-9A08-EFC78DCE6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3325" y="2957396"/>
            <a:ext cx="321055" cy="321055"/>
          </a:xfrm>
          <a:prstGeom prst="rect">
            <a:avLst/>
          </a:prstGeom>
        </p:spPr>
      </p:pic>
      <p:sp>
        <p:nvSpPr>
          <p:cNvPr id="35" name="TextBox 34">
            <a:extLst>
              <a:ext uri="{FF2B5EF4-FFF2-40B4-BE49-F238E27FC236}">
                <a16:creationId xmlns:a16="http://schemas.microsoft.com/office/drawing/2014/main" id="{5116A3C4-A0F6-478C-A7DE-BD8C812C2836}"/>
              </a:ext>
            </a:extLst>
          </p:cNvPr>
          <p:cNvSpPr txBox="1"/>
          <p:nvPr/>
        </p:nvSpPr>
        <p:spPr>
          <a:xfrm>
            <a:off x="6724650" y="6296025"/>
            <a:ext cx="2571750" cy="369332"/>
          </a:xfrm>
          <a:prstGeom prst="rect">
            <a:avLst/>
          </a:prstGeom>
          <a:noFill/>
        </p:spPr>
        <p:txBody>
          <a:bodyPr wrap="square" rtlCol="0">
            <a:spAutoFit/>
          </a:bodyPr>
          <a:lstStyle/>
          <a:p>
            <a:r>
              <a:rPr lang="en-US" dirty="0"/>
              <a:t>Use these to view results</a:t>
            </a:r>
          </a:p>
        </p:txBody>
      </p:sp>
      <p:sp>
        <p:nvSpPr>
          <p:cNvPr id="37" name="Rectangle 36">
            <a:extLst>
              <a:ext uri="{FF2B5EF4-FFF2-40B4-BE49-F238E27FC236}">
                <a16:creationId xmlns:a16="http://schemas.microsoft.com/office/drawing/2014/main" id="{7F9E9881-C812-4EAA-887C-7B4C85E6F05D}"/>
              </a:ext>
            </a:extLst>
          </p:cNvPr>
          <p:cNvSpPr/>
          <p:nvPr/>
        </p:nvSpPr>
        <p:spPr>
          <a:xfrm>
            <a:off x="7501848" y="3842831"/>
            <a:ext cx="1013501" cy="17102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AA946486-832F-46F5-893E-EE390C0FAAE0}"/>
              </a:ext>
            </a:extLst>
          </p:cNvPr>
          <p:cNvCxnSpPr>
            <a:cxnSpLocks/>
          </p:cNvCxnSpPr>
          <p:nvPr/>
        </p:nvCxnSpPr>
        <p:spPr>
          <a:xfrm flipV="1">
            <a:off x="8043555" y="5600700"/>
            <a:ext cx="0" cy="73342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606930-1CDE-480D-9BCB-E4C546A18FA4}"/>
              </a:ext>
            </a:extLst>
          </p:cNvPr>
          <p:cNvSpPr txBox="1"/>
          <p:nvPr/>
        </p:nvSpPr>
        <p:spPr>
          <a:xfrm>
            <a:off x="3505200" y="6391275"/>
            <a:ext cx="2238375" cy="369332"/>
          </a:xfrm>
          <a:prstGeom prst="rect">
            <a:avLst/>
          </a:prstGeom>
          <a:noFill/>
        </p:spPr>
        <p:txBody>
          <a:bodyPr wrap="square" rtlCol="0">
            <a:spAutoFit/>
          </a:bodyPr>
          <a:lstStyle/>
          <a:p>
            <a:r>
              <a:rPr lang="en-US" dirty="0"/>
              <a:t>Set Preview to false</a:t>
            </a:r>
          </a:p>
        </p:txBody>
      </p:sp>
      <p:grpSp>
        <p:nvGrpSpPr>
          <p:cNvPr id="42" name="Group 41">
            <a:extLst>
              <a:ext uri="{FF2B5EF4-FFF2-40B4-BE49-F238E27FC236}">
                <a16:creationId xmlns:a16="http://schemas.microsoft.com/office/drawing/2014/main" id="{638F561E-4E07-4A66-A9F2-8CD4300BC102}"/>
              </a:ext>
            </a:extLst>
          </p:cNvPr>
          <p:cNvGrpSpPr/>
          <p:nvPr/>
        </p:nvGrpSpPr>
        <p:grpSpPr>
          <a:xfrm>
            <a:off x="5514975" y="5610225"/>
            <a:ext cx="554831" cy="1009653"/>
            <a:chOff x="6115050" y="5991226"/>
            <a:chExt cx="554831" cy="628651"/>
          </a:xfrm>
        </p:grpSpPr>
        <p:cxnSp>
          <p:nvCxnSpPr>
            <p:cNvPr id="43" name="Straight Arrow Connector 42">
              <a:extLst>
                <a:ext uri="{FF2B5EF4-FFF2-40B4-BE49-F238E27FC236}">
                  <a16:creationId xmlns:a16="http://schemas.microsoft.com/office/drawing/2014/main" id="{6BE0B502-66CF-4DD8-852E-669F4E7EEC1D}"/>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1CDA38-DE74-4D08-80C4-A3222DFB9EDF}"/>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31F5F129-0D30-4085-92DA-31CFA3260511}"/>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42079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B1F19-E8BD-4F04-87FB-29FDAC791365}"/>
              </a:ext>
            </a:extLst>
          </p:cNvPr>
          <p:cNvPicPr>
            <a:picLocks noChangeAspect="1"/>
          </p:cNvPicPr>
          <p:nvPr/>
        </p:nvPicPr>
        <p:blipFill rotWithShape="1">
          <a:blip r:embed="rId3"/>
          <a:srcRect l="5001" t="43333" r="8907" b="21111"/>
          <a:stretch/>
        </p:blipFill>
        <p:spPr>
          <a:xfrm>
            <a:off x="609600" y="4167421"/>
            <a:ext cx="8382000" cy="1947212"/>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8" name="Picture 7">
            <a:extLst>
              <a:ext uri="{FF2B5EF4-FFF2-40B4-BE49-F238E27FC236}">
                <a16:creationId xmlns:a16="http://schemas.microsoft.com/office/drawing/2014/main" id="{662EA01A-DAB7-4795-88C7-A56B73113A32}"/>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9553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a:endCxn id="10" idx="0"/>
          </p:cNvCxnSpPr>
          <p:nvPr/>
        </p:nvCxnSpPr>
        <p:spPr>
          <a:xfrm flipH="1">
            <a:off x="2230066" y="551104"/>
            <a:ext cx="383719" cy="163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789226-BFE2-4895-9865-CC15711C1CE5}"/>
              </a:ext>
            </a:extLst>
          </p:cNvPr>
          <p:cNvPicPr>
            <a:picLocks noChangeAspect="1"/>
          </p:cNvPicPr>
          <p:nvPr/>
        </p:nvPicPr>
        <p:blipFill rotWithShape="1">
          <a:blip r:embed="rId7"/>
          <a:srcRect l="19344" t="18444" r="19343" b="16666"/>
          <a:stretch/>
        </p:blipFill>
        <p:spPr>
          <a:xfrm>
            <a:off x="9961934" y="438843"/>
            <a:ext cx="1756792" cy="1554502"/>
          </a:xfrm>
          <a:prstGeom prst="rect">
            <a:avLst/>
          </a:prstGeom>
        </p:spPr>
      </p:pic>
      <p:pic>
        <p:nvPicPr>
          <p:cNvPr id="14" name="Picture 13">
            <a:extLst>
              <a:ext uri="{FF2B5EF4-FFF2-40B4-BE49-F238E27FC236}">
                <a16:creationId xmlns:a16="http://schemas.microsoft.com/office/drawing/2014/main" id="{00F74D4D-7676-4410-A792-D2BE840C2AE0}"/>
              </a:ext>
            </a:extLst>
          </p:cNvPr>
          <p:cNvPicPr>
            <a:picLocks noChangeAspect="1"/>
          </p:cNvPicPr>
          <p:nvPr/>
        </p:nvPicPr>
        <p:blipFill rotWithShape="1">
          <a:blip r:embed="rId8"/>
          <a:srcRect l="20273" t="21110" r="20273" b="16667"/>
          <a:stretch/>
        </p:blipFill>
        <p:spPr>
          <a:xfrm>
            <a:off x="9795301" y="2845711"/>
            <a:ext cx="2090057" cy="1828800"/>
          </a:xfrm>
          <a:prstGeom prst="rect">
            <a:avLst/>
          </a:prstGeom>
        </p:spPr>
      </p:pic>
      <p:pic>
        <p:nvPicPr>
          <p:cNvPr id="15" name="Picture 14">
            <a:extLst>
              <a:ext uri="{FF2B5EF4-FFF2-40B4-BE49-F238E27FC236}">
                <a16:creationId xmlns:a16="http://schemas.microsoft.com/office/drawing/2014/main" id="{BC98D60A-776D-44A8-919E-A8188E79AD82}"/>
              </a:ext>
            </a:extLst>
          </p:cNvPr>
          <p:cNvPicPr>
            <a:picLocks noChangeAspect="1"/>
          </p:cNvPicPr>
          <p:nvPr/>
        </p:nvPicPr>
        <p:blipFill rotWithShape="1">
          <a:blip r:embed="rId9"/>
          <a:srcRect l="20273" t="21607" r="21201" b="16666"/>
          <a:stretch/>
        </p:blipFill>
        <p:spPr>
          <a:xfrm>
            <a:off x="9795300" y="4800600"/>
            <a:ext cx="2108509" cy="1859302"/>
          </a:xfrm>
          <a:prstGeom prst="rect">
            <a:avLst/>
          </a:prstGeom>
        </p:spPr>
      </p:pic>
      <p:cxnSp>
        <p:nvCxnSpPr>
          <p:cNvPr id="16" name="Straight Arrow Connector 15">
            <a:extLst>
              <a:ext uri="{FF2B5EF4-FFF2-40B4-BE49-F238E27FC236}">
                <a16:creationId xmlns:a16="http://schemas.microsoft.com/office/drawing/2014/main" id="{13AC92F5-F99F-4271-883F-B021EF4B32C2}"/>
              </a:ext>
            </a:extLst>
          </p:cNvPr>
          <p:cNvCxnSpPr>
            <a:cxnSpLocks/>
          </p:cNvCxnSpPr>
          <p:nvPr/>
        </p:nvCxnSpPr>
        <p:spPr>
          <a:xfrm>
            <a:off x="8820150" y="5081821"/>
            <a:ext cx="70485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330943-D3E5-4BDC-BAF4-282E22E22791}"/>
              </a:ext>
            </a:extLst>
          </p:cNvPr>
          <p:cNvCxnSpPr>
            <a:cxnSpLocks/>
          </p:cNvCxnSpPr>
          <p:nvPr/>
        </p:nvCxnSpPr>
        <p:spPr>
          <a:xfrm>
            <a:off x="8686800" y="4545435"/>
            <a:ext cx="8382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9525000" y="5081821"/>
            <a:ext cx="68580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flipV="1">
            <a:off x="9525000" y="4070340"/>
            <a:ext cx="685800" cy="478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1F3B0E2-12C4-48FC-9424-92BF48FC51D6}"/>
              </a:ext>
            </a:extLst>
          </p:cNvPr>
          <p:cNvPicPr>
            <a:picLocks noChangeAspect="1"/>
          </p:cNvPicPr>
          <p:nvPr/>
        </p:nvPicPr>
        <p:blipFill rotWithShape="1">
          <a:blip r:embed="rId10"/>
          <a:srcRect l="31382" t="29066" b="19409"/>
          <a:stretch/>
        </p:blipFill>
        <p:spPr>
          <a:xfrm>
            <a:off x="1211161" y="2134531"/>
            <a:ext cx="3064702" cy="1294469"/>
          </a:xfrm>
          <a:prstGeom prst="rect">
            <a:avLst/>
          </a:prstGeom>
        </p:spPr>
      </p:pic>
      <p:cxnSp>
        <p:nvCxnSpPr>
          <p:cNvPr id="42" name="Straight Arrow Connector 41">
            <a:extLst>
              <a:ext uri="{FF2B5EF4-FFF2-40B4-BE49-F238E27FC236}">
                <a16:creationId xmlns:a16="http://schemas.microsoft.com/office/drawing/2014/main" id="{0A201EA7-8DA1-44AA-A453-0B67428E4F0A}"/>
              </a:ext>
            </a:extLst>
          </p:cNvPr>
          <p:cNvCxnSpPr>
            <a:cxnSpLocks/>
          </p:cNvCxnSpPr>
          <p:nvPr/>
        </p:nvCxnSpPr>
        <p:spPr>
          <a:xfrm>
            <a:off x="4053675" y="2587971"/>
            <a:ext cx="9393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46518A-01BB-44CE-9EB8-84CCEFF9EF9A}"/>
              </a:ext>
            </a:extLst>
          </p:cNvPr>
          <p:cNvCxnSpPr>
            <a:cxnSpLocks/>
          </p:cNvCxnSpPr>
          <p:nvPr/>
        </p:nvCxnSpPr>
        <p:spPr>
          <a:xfrm>
            <a:off x="5002736" y="2571750"/>
            <a:ext cx="0" cy="211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C29593A-17B2-4F26-9484-4058379A9F28}"/>
              </a:ext>
            </a:extLst>
          </p:cNvPr>
          <p:cNvCxnSpPr>
            <a:cxnSpLocks/>
          </p:cNvCxnSpPr>
          <p:nvPr/>
        </p:nvCxnSpPr>
        <p:spPr>
          <a:xfrm>
            <a:off x="4981267" y="4700038"/>
            <a:ext cx="6575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5AC6731-194B-4AFC-9DDB-C8CD616580E9}"/>
              </a:ext>
            </a:extLst>
          </p:cNvPr>
          <p:cNvCxnSpPr>
            <a:cxnSpLocks/>
          </p:cNvCxnSpPr>
          <p:nvPr/>
        </p:nvCxnSpPr>
        <p:spPr>
          <a:xfrm>
            <a:off x="4053675" y="2940049"/>
            <a:ext cx="9393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9621FA5-B8A1-47A4-B05D-85E35A8DC367}"/>
              </a:ext>
            </a:extLst>
          </p:cNvPr>
          <p:cNvGrpSpPr/>
          <p:nvPr/>
        </p:nvGrpSpPr>
        <p:grpSpPr>
          <a:xfrm>
            <a:off x="1600200" y="2228851"/>
            <a:ext cx="4267200" cy="2190750"/>
            <a:chOff x="2057400" y="1971911"/>
            <a:chExt cx="3886200" cy="1707366"/>
          </a:xfrm>
        </p:grpSpPr>
        <p:cxnSp>
          <p:nvCxnSpPr>
            <p:cNvPr id="34" name="Straight Arrow Connector 33">
              <a:extLst>
                <a:ext uri="{FF2B5EF4-FFF2-40B4-BE49-F238E27FC236}">
                  <a16:creationId xmlns:a16="http://schemas.microsoft.com/office/drawing/2014/main" id="{082FBCD0-87DA-4810-B8CD-4E30F3CEF3F0}"/>
                </a:ext>
              </a:extLst>
            </p:cNvPr>
            <p:cNvCxnSpPr/>
            <p:nvPr/>
          </p:nvCxnSpPr>
          <p:spPr>
            <a:xfrm>
              <a:off x="2057400" y="1976915"/>
              <a:ext cx="289560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D91C27-A044-47A2-8A0C-95CC82DF21F7}"/>
                </a:ext>
              </a:extLst>
            </p:cNvPr>
            <p:cNvCxnSpPr>
              <a:cxnSpLocks/>
            </p:cNvCxnSpPr>
            <p:nvPr/>
          </p:nvCxnSpPr>
          <p:spPr>
            <a:xfrm>
              <a:off x="4953000" y="1971911"/>
              <a:ext cx="0" cy="17073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3A6A93-0C1D-4927-9C0E-2E5F804E926D}"/>
                </a:ext>
              </a:extLst>
            </p:cNvPr>
            <p:cNvCxnSpPr>
              <a:cxnSpLocks/>
            </p:cNvCxnSpPr>
            <p:nvPr/>
          </p:nvCxnSpPr>
          <p:spPr>
            <a:xfrm>
              <a:off x="4763861" y="3679270"/>
              <a:ext cx="1179739"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797F548-2957-4509-BA80-984661B67BA6}"/>
              </a:ext>
            </a:extLst>
          </p:cNvPr>
          <p:cNvSpPr txBox="1"/>
          <p:nvPr/>
        </p:nvSpPr>
        <p:spPr>
          <a:xfrm>
            <a:off x="1099758" y="1813989"/>
            <a:ext cx="3885630" cy="338554"/>
          </a:xfrm>
          <a:prstGeom prst="rect">
            <a:avLst/>
          </a:prstGeom>
          <a:noFill/>
        </p:spPr>
        <p:txBody>
          <a:bodyPr wrap="square" rtlCol="0">
            <a:spAutoFit/>
          </a:bodyPr>
          <a:lstStyle/>
          <a:p>
            <a:r>
              <a:rPr lang="en-US" sz="1600" dirty="0"/>
              <a:t>Sample of Previous Subdivision Component</a:t>
            </a:r>
          </a:p>
        </p:txBody>
      </p:sp>
      <p:sp>
        <p:nvSpPr>
          <p:cNvPr id="62" name="TextBox 61">
            <a:extLst>
              <a:ext uri="{FF2B5EF4-FFF2-40B4-BE49-F238E27FC236}">
                <a16:creationId xmlns:a16="http://schemas.microsoft.com/office/drawing/2014/main" id="{6F5CD3B4-7C22-4FE1-A9A1-14ACB00D6C27}"/>
              </a:ext>
            </a:extLst>
          </p:cNvPr>
          <p:cNvSpPr txBox="1"/>
          <p:nvPr/>
        </p:nvSpPr>
        <p:spPr>
          <a:xfrm>
            <a:off x="1099758" y="3878323"/>
            <a:ext cx="2786442" cy="338554"/>
          </a:xfrm>
          <a:prstGeom prst="rect">
            <a:avLst/>
          </a:prstGeom>
          <a:noFill/>
        </p:spPr>
        <p:txBody>
          <a:bodyPr wrap="square" rtlCol="0">
            <a:spAutoFit/>
          </a:bodyPr>
          <a:lstStyle/>
          <a:p>
            <a:r>
              <a:rPr lang="en-US" sz="1600" dirty="0"/>
              <a:t>From Subdivision component</a:t>
            </a:r>
          </a:p>
        </p:txBody>
      </p:sp>
      <p:cxnSp>
        <p:nvCxnSpPr>
          <p:cNvPr id="63" name="Straight Arrow Connector 62">
            <a:extLst>
              <a:ext uri="{FF2B5EF4-FFF2-40B4-BE49-F238E27FC236}">
                <a16:creationId xmlns:a16="http://schemas.microsoft.com/office/drawing/2014/main" id="{677A74A5-F2AE-4899-89A1-C839D274B125}"/>
              </a:ext>
            </a:extLst>
          </p:cNvPr>
          <p:cNvCxnSpPr>
            <a:cxnSpLocks/>
          </p:cNvCxnSpPr>
          <p:nvPr/>
        </p:nvCxnSpPr>
        <p:spPr>
          <a:xfrm flipV="1">
            <a:off x="10849554" y="2299829"/>
            <a:ext cx="0" cy="429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619895" y="2382222"/>
            <a:ext cx="1229659" cy="338554"/>
          </a:xfrm>
          <a:prstGeom prst="rect">
            <a:avLst/>
          </a:prstGeom>
          <a:noFill/>
        </p:spPr>
        <p:txBody>
          <a:bodyPr wrap="square" rtlCol="0">
            <a:spAutoFit/>
          </a:bodyPr>
          <a:lstStyle/>
          <a:p>
            <a:r>
              <a:rPr lang="en-US" sz="1600" dirty="0"/>
              <a:t>Add massing</a:t>
            </a:r>
          </a:p>
        </p:txBody>
      </p:sp>
      <p:pic>
        <p:nvPicPr>
          <p:cNvPr id="68" name="Picture 67">
            <a:extLst>
              <a:ext uri="{FF2B5EF4-FFF2-40B4-BE49-F238E27FC236}">
                <a16:creationId xmlns:a16="http://schemas.microsoft.com/office/drawing/2014/main" id="{3A2EDA56-6840-4635-AC07-EBCFE5D790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7675" y="1415737"/>
            <a:ext cx="487074" cy="347911"/>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722947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8006673" y="4300031"/>
            <a:ext cx="1013501" cy="11387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54838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61C1E6-36A5-49AD-8CD6-E4C0332A6A75}"/>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8681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5D9040-E425-421D-9052-50686E698685}"/>
              </a:ext>
            </a:extLst>
          </p:cNvPr>
          <p:cNvPicPr>
            <a:picLocks noChangeAspect="1"/>
          </p:cNvPicPr>
          <p:nvPr/>
        </p:nvPicPr>
        <p:blipFill rotWithShape="1">
          <a:blip r:embed="rId3"/>
          <a:srcRect l="9009" t="34306" r="6570" b="33889"/>
          <a:stretch/>
        </p:blipFill>
        <p:spPr>
          <a:xfrm>
            <a:off x="5467349" y="369332"/>
            <a:ext cx="4281717" cy="1348711"/>
          </a:xfrm>
          <a:prstGeom prst="rect">
            <a:avLst/>
          </a:prstGeom>
        </p:spPr>
      </p:pic>
      <p:pic>
        <p:nvPicPr>
          <p:cNvPr id="20" name="Picture 19">
            <a:extLst>
              <a:ext uri="{FF2B5EF4-FFF2-40B4-BE49-F238E27FC236}">
                <a16:creationId xmlns:a16="http://schemas.microsoft.com/office/drawing/2014/main" id="{0DEAA34A-A86B-4648-80A9-DFABFE7DD9F8}"/>
              </a:ext>
            </a:extLst>
          </p:cNvPr>
          <p:cNvPicPr>
            <a:picLocks noChangeAspect="1"/>
          </p:cNvPicPr>
          <p:nvPr/>
        </p:nvPicPr>
        <p:blipFill rotWithShape="1">
          <a:blip r:embed="rId4"/>
          <a:srcRect l="16328" t="18055" r="23985" b="41944"/>
          <a:stretch/>
        </p:blipFill>
        <p:spPr>
          <a:xfrm>
            <a:off x="2743200" y="3581400"/>
            <a:ext cx="5743575" cy="2165117"/>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pic>
        <p:nvPicPr>
          <p:cNvPr id="8" name="Picture 7">
            <a:extLst>
              <a:ext uri="{FF2B5EF4-FFF2-40B4-BE49-F238E27FC236}">
                <a16:creationId xmlns:a16="http://schemas.microsoft.com/office/drawing/2014/main" id="{662EA01A-DAB7-4795-88C7-A56B73113A32}"/>
              </a:ext>
            </a:extLst>
          </p:cNvPr>
          <p:cNvPicPr>
            <a:picLocks noChangeAspect="1"/>
          </p:cNvPicPr>
          <p:nvPr/>
        </p:nvPicPr>
        <p:blipFill rotWithShape="1">
          <a:blip r:embed="rId7"/>
          <a:srcRect l="9682" t="6627" r="81134" b="88916"/>
          <a:stretch/>
        </p:blipFill>
        <p:spPr>
          <a:xfrm>
            <a:off x="12072" y="657700"/>
            <a:ext cx="3074027" cy="839150"/>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3810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647700" y="551104"/>
            <a:ext cx="1966085" cy="139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8439150" y="5119921"/>
            <a:ext cx="7524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a:off x="8477250" y="4289415"/>
            <a:ext cx="1876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848495" y="1016449"/>
            <a:ext cx="1229659" cy="338554"/>
          </a:xfrm>
          <a:prstGeom prst="rect">
            <a:avLst/>
          </a:prstGeom>
          <a:noFill/>
        </p:spPr>
        <p:txBody>
          <a:bodyPr wrap="square" rtlCol="0">
            <a:spAutoFit/>
          </a:bodyPr>
          <a:lstStyle/>
          <a:p>
            <a:r>
              <a:rPr lang="en-US" sz="1600" dirty="0"/>
              <a:t>Floor Curves</a:t>
            </a:r>
          </a:p>
        </p:txBody>
      </p:sp>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06623" y="4076700"/>
            <a:ext cx="1013501" cy="136207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4833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34673A4-8146-49B2-B859-26B1CAC3EDA4}"/>
              </a:ext>
            </a:extLst>
          </p:cNvPr>
          <p:cNvPicPr>
            <a:picLocks noChangeAspect="1"/>
          </p:cNvPicPr>
          <p:nvPr/>
        </p:nvPicPr>
        <p:blipFill rotWithShape="1">
          <a:blip r:embed="rId8"/>
          <a:srcRect l="9241" t="33194" r="6106" b="33611"/>
          <a:stretch/>
        </p:blipFill>
        <p:spPr>
          <a:xfrm>
            <a:off x="5391149" y="1833386"/>
            <a:ext cx="4305301" cy="1411478"/>
          </a:xfrm>
          <a:prstGeom prst="rect">
            <a:avLst/>
          </a:prstGeom>
        </p:spPr>
      </p:pic>
      <p:sp>
        <p:nvSpPr>
          <p:cNvPr id="48" name="TextBox 47">
            <a:extLst>
              <a:ext uri="{FF2B5EF4-FFF2-40B4-BE49-F238E27FC236}">
                <a16:creationId xmlns:a16="http://schemas.microsoft.com/office/drawing/2014/main" id="{1630F9CD-6A35-41F5-A946-F732D8AF00AD}"/>
              </a:ext>
            </a:extLst>
          </p:cNvPr>
          <p:cNvSpPr txBox="1"/>
          <p:nvPr/>
        </p:nvSpPr>
        <p:spPr>
          <a:xfrm>
            <a:off x="9848495" y="2429346"/>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pic>
        <p:nvPicPr>
          <p:cNvPr id="49" name="Picture 48">
            <a:extLst>
              <a:ext uri="{FF2B5EF4-FFF2-40B4-BE49-F238E27FC236}">
                <a16:creationId xmlns:a16="http://schemas.microsoft.com/office/drawing/2014/main" id="{BD00C8B5-2D04-41BD-BA64-11C3041F8373}"/>
              </a:ext>
            </a:extLst>
          </p:cNvPr>
          <p:cNvPicPr>
            <a:picLocks noChangeAspect="1"/>
          </p:cNvPicPr>
          <p:nvPr/>
        </p:nvPicPr>
        <p:blipFill rotWithShape="1">
          <a:blip r:embed="rId8"/>
          <a:srcRect l="9241" t="37940" r="71281" b="38315"/>
          <a:stretch/>
        </p:blipFill>
        <p:spPr>
          <a:xfrm>
            <a:off x="9191624" y="4610100"/>
            <a:ext cx="990601" cy="1009650"/>
          </a:xfrm>
          <a:prstGeom prst="rect">
            <a:avLst/>
          </a:prstGeom>
        </p:spPr>
      </p:pic>
      <p:pic>
        <p:nvPicPr>
          <p:cNvPr id="50" name="Picture 49">
            <a:extLst>
              <a:ext uri="{FF2B5EF4-FFF2-40B4-BE49-F238E27FC236}">
                <a16:creationId xmlns:a16="http://schemas.microsoft.com/office/drawing/2014/main" id="{BF89CFF0-D610-4475-B30A-DF5482FB9FDF}"/>
              </a:ext>
            </a:extLst>
          </p:cNvPr>
          <p:cNvPicPr>
            <a:picLocks noChangeAspect="1"/>
          </p:cNvPicPr>
          <p:nvPr/>
        </p:nvPicPr>
        <p:blipFill rotWithShape="1">
          <a:blip r:embed="rId9"/>
          <a:srcRect l="9357" t="37234" r="71048" b="37990"/>
          <a:stretch/>
        </p:blipFill>
        <p:spPr>
          <a:xfrm>
            <a:off x="10467975" y="3619500"/>
            <a:ext cx="1000126" cy="1057276"/>
          </a:xfrm>
          <a:prstGeom prst="rect">
            <a:avLst/>
          </a:prstGeom>
        </p:spPr>
      </p:pic>
      <p:grpSp>
        <p:nvGrpSpPr>
          <p:cNvPr id="2" name="Group 1">
            <a:extLst>
              <a:ext uri="{FF2B5EF4-FFF2-40B4-BE49-F238E27FC236}">
                <a16:creationId xmlns:a16="http://schemas.microsoft.com/office/drawing/2014/main" id="{956A05D5-8F49-40D5-B7F9-28A0B578AF2D}"/>
              </a:ext>
            </a:extLst>
          </p:cNvPr>
          <p:cNvGrpSpPr/>
          <p:nvPr/>
        </p:nvGrpSpPr>
        <p:grpSpPr>
          <a:xfrm>
            <a:off x="0" y="1666875"/>
            <a:ext cx="2762250" cy="3540330"/>
            <a:chOff x="0" y="1666875"/>
            <a:chExt cx="2762250" cy="3540330"/>
          </a:xfrm>
        </p:grpSpPr>
        <p:pic>
          <p:nvPicPr>
            <p:cNvPr id="27" name="Picture 26">
              <a:extLst>
                <a:ext uri="{FF2B5EF4-FFF2-40B4-BE49-F238E27FC236}">
                  <a16:creationId xmlns:a16="http://schemas.microsoft.com/office/drawing/2014/main" id="{34CFA48D-70EB-49ED-AAC6-9D228000F447}"/>
                </a:ext>
              </a:extLst>
            </p:cNvPr>
            <p:cNvPicPr>
              <a:picLocks noChangeAspect="1"/>
            </p:cNvPicPr>
            <p:nvPr/>
          </p:nvPicPr>
          <p:blipFill>
            <a:blip r:embed="rId10"/>
            <a:stretch>
              <a:fillRect/>
            </a:stretch>
          </p:blipFill>
          <p:spPr>
            <a:xfrm>
              <a:off x="0" y="1666875"/>
              <a:ext cx="2352675" cy="1967030"/>
            </a:xfrm>
            <a:prstGeom prst="rect">
              <a:avLst/>
            </a:prstGeom>
          </p:spPr>
        </p:pic>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1696202" y="3057525"/>
              <a:ext cx="1056523" cy="178434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7F94975-EF53-4448-923E-9CCA9A599DDC}"/>
                </a:ext>
              </a:extLst>
            </p:cNvPr>
            <p:cNvCxnSpPr>
              <a:cxnSpLocks/>
            </p:cNvCxnSpPr>
            <p:nvPr/>
          </p:nvCxnSpPr>
          <p:spPr>
            <a:xfrm flipH="1" flipV="1">
              <a:off x="1421730" y="2943226"/>
              <a:ext cx="1340520" cy="2263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DD796B5D-9BD5-41BB-A094-A1FAE3F95C5F}"/>
              </a:ext>
            </a:extLst>
          </p:cNvPr>
          <p:cNvSpPr txBox="1"/>
          <p:nvPr/>
        </p:nvSpPr>
        <p:spPr>
          <a:xfrm>
            <a:off x="8829320" y="3953847"/>
            <a:ext cx="1229659" cy="338554"/>
          </a:xfrm>
          <a:prstGeom prst="rect">
            <a:avLst/>
          </a:prstGeom>
          <a:noFill/>
        </p:spPr>
        <p:txBody>
          <a:bodyPr wrap="square" rtlCol="0">
            <a:spAutoFit/>
          </a:bodyPr>
          <a:lstStyle/>
          <a:p>
            <a:r>
              <a:rPr lang="en-US" sz="1600" dirty="0"/>
              <a:t>Floor Curves</a:t>
            </a:r>
          </a:p>
        </p:txBody>
      </p:sp>
      <p:sp>
        <p:nvSpPr>
          <p:cNvPr id="66" name="TextBox 65">
            <a:extLst>
              <a:ext uri="{FF2B5EF4-FFF2-40B4-BE49-F238E27FC236}">
                <a16:creationId xmlns:a16="http://schemas.microsoft.com/office/drawing/2014/main" id="{1390F0E7-FE89-4668-8C45-C6DFCA1BC458}"/>
              </a:ext>
            </a:extLst>
          </p:cNvPr>
          <p:cNvSpPr txBox="1"/>
          <p:nvPr/>
        </p:nvSpPr>
        <p:spPr>
          <a:xfrm>
            <a:off x="10258070" y="5077797"/>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sp>
        <p:nvSpPr>
          <p:cNvPr id="31" name="TextBox 30">
            <a:extLst>
              <a:ext uri="{FF2B5EF4-FFF2-40B4-BE49-F238E27FC236}">
                <a16:creationId xmlns:a16="http://schemas.microsoft.com/office/drawing/2014/main" id="{3EAA0375-FFB6-42F3-B352-50EE2B17DB99}"/>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7089971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BCD3AC-90F4-4409-AD65-EC3E42AD9ED7}"/>
              </a:ext>
            </a:extLst>
          </p:cNvPr>
          <p:cNvPicPr>
            <a:picLocks noChangeAspect="1"/>
          </p:cNvPicPr>
          <p:nvPr/>
        </p:nvPicPr>
        <p:blipFill rotWithShape="1">
          <a:blip r:embed="rId3"/>
          <a:srcRect l="2500" t="25344" r="3906" b="29993"/>
          <a:stretch/>
        </p:blipFill>
        <p:spPr>
          <a:xfrm>
            <a:off x="1856146" y="3600728"/>
            <a:ext cx="6763979" cy="1815623"/>
          </a:xfrm>
          <a:prstGeom prst="rect">
            <a:avLst/>
          </a:prstGeom>
        </p:spPr>
      </p:pic>
      <p:pic>
        <p:nvPicPr>
          <p:cNvPr id="12" name="Picture 11">
            <a:extLst>
              <a:ext uri="{FF2B5EF4-FFF2-40B4-BE49-F238E27FC236}">
                <a16:creationId xmlns:a16="http://schemas.microsoft.com/office/drawing/2014/main" id="{5C071CFE-DD4E-438F-BCEC-72C9861C2A73}"/>
              </a:ext>
            </a:extLst>
          </p:cNvPr>
          <p:cNvPicPr>
            <a:picLocks noChangeAspect="1"/>
          </p:cNvPicPr>
          <p:nvPr/>
        </p:nvPicPr>
        <p:blipFill rotWithShape="1">
          <a:blip r:embed="rId4"/>
          <a:srcRect l="17369" t="22917" r="31188" b="17083"/>
          <a:stretch/>
        </p:blipFill>
        <p:spPr>
          <a:xfrm>
            <a:off x="476250" y="1743075"/>
            <a:ext cx="1504200" cy="1466850"/>
          </a:xfrm>
          <a:prstGeom prst="rect">
            <a:avLst/>
          </a:prstGeom>
        </p:spPr>
      </p:pic>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8439150" y="5119921"/>
            <a:ext cx="19145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a:off x="8477250" y="4289415"/>
            <a:ext cx="1876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848495" y="1158296"/>
            <a:ext cx="1229659" cy="338554"/>
          </a:xfrm>
          <a:prstGeom prst="rect">
            <a:avLst/>
          </a:prstGeom>
          <a:noFill/>
        </p:spPr>
        <p:txBody>
          <a:bodyPr wrap="square" rtlCol="0">
            <a:spAutoFit/>
          </a:bodyPr>
          <a:lstStyle/>
          <a:p>
            <a:r>
              <a:rPr lang="en-US" sz="1600" dirty="0"/>
              <a:t>Floor Curves</a:t>
            </a:r>
          </a:p>
        </p:txBody>
      </p:sp>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06623" y="4076700"/>
            <a:ext cx="1013501" cy="136207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4833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630F9CD-6A35-41F5-A946-F732D8AF00AD}"/>
              </a:ext>
            </a:extLst>
          </p:cNvPr>
          <p:cNvSpPr txBox="1"/>
          <p:nvPr/>
        </p:nvSpPr>
        <p:spPr>
          <a:xfrm>
            <a:off x="9848495" y="2604672"/>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cxnSp>
        <p:nvCxnSpPr>
          <p:cNvPr id="58" name="Straight Arrow Connector 57">
            <a:extLst>
              <a:ext uri="{FF2B5EF4-FFF2-40B4-BE49-F238E27FC236}">
                <a16:creationId xmlns:a16="http://schemas.microsoft.com/office/drawing/2014/main" id="{F7F94975-EF53-4448-923E-9CCA9A599DDC}"/>
              </a:ext>
            </a:extLst>
          </p:cNvPr>
          <p:cNvCxnSpPr>
            <a:cxnSpLocks/>
          </p:cNvCxnSpPr>
          <p:nvPr/>
        </p:nvCxnSpPr>
        <p:spPr>
          <a:xfrm flipH="1" flipV="1">
            <a:off x="1971553" y="2604673"/>
            <a:ext cx="1272122" cy="99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D796B5D-9BD5-41BB-A094-A1FAE3F95C5F}"/>
              </a:ext>
            </a:extLst>
          </p:cNvPr>
          <p:cNvSpPr txBox="1"/>
          <p:nvPr/>
        </p:nvSpPr>
        <p:spPr>
          <a:xfrm>
            <a:off x="8829320" y="4733769"/>
            <a:ext cx="1229659" cy="338554"/>
          </a:xfrm>
          <a:prstGeom prst="rect">
            <a:avLst/>
          </a:prstGeom>
          <a:noFill/>
        </p:spPr>
        <p:txBody>
          <a:bodyPr wrap="square" rtlCol="0">
            <a:spAutoFit/>
          </a:bodyPr>
          <a:lstStyle/>
          <a:p>
            <a:r>
              <a:rPr lang="en-US" sz="1600" dirty="0"/>
              <a:t>Floor Curves</a:t>
            </a:r>
          </a:p>
        </p:txBody>
      </p:sp>
      <p:sp>
        <p:nvSpPr>
          <p:cNvPr id="66" name="TextBox 65">
            <a:extLst>
              <a:ext uri="{FF2B5EF4-FFF2-40B4-BE49-F238E27FC236}">
                <a16:creationId xmlns:a16="http://schemas.microsoft.com/office/drawing/2014/main" id="{1390F0E7-FE89-4668-8C45-C6DFCA1BC458}"/>
              </a:ext>
            </a:extLst>
          </p:cNvPr>
          <p:cNvSpPr txBox="1"/>
          <p:nvPr/>
        </p:nvSpPr>
        <p:spPr>
          <a:xfrm>
            <a:off x="8868582" y="3908625"/>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pic>
        <p:nvPicPr>
          <p:cNvPr id="3" name="Picture 2">
            <a:extLst>
              <a:ext uri="{FF2B5EF4-FFF2-40B4-BE49-F238E27FC236}">
                <a16:creationId xmlns:a16="http://schemas.microsoft.com/office/drawing/2014/main" id="{FA8D58BD-F196-4E89-AFBA-FCAE248AE370}"/>
              </a:ext>
            </a:extLst>
          </p:cNvPr>
          <p:cNvPicPr>
            <a:picLocks noChangeAspect="1"/>
          </p:cNvPicPr>
          <p:nvPr/>
        </p:nvPicPr>
        <p:blipFill rotWithShape="1">
          <a:blip r:embed="rId5"/>
          <a:srcRect t="32639" b="31528"/>
          <a:stretch/>
        </p:blipFill>
        <p:spPr>
          <a:xfrm>
            <a:off x="5228711" y="1947862"/>
            <a:ext cx="4482783" cy="1343025"/>
          </a:xfrm>
          <a:prstGeom prst="rect">
            <a:avLst/>
          </a:prstGeom>
        </p:spPr>
      </p:pic>
      <p:pic>
        <p:nvPicPr>
          <p:cNvPr id="4" name="Picture 3">
            <a:extLst>
              <a:ext uri="{FF2B5EF4-FFF2-40B4-BE49-F238E27FC236}">
                <a16:creationId xmlns:a16="http://schemas.microsoft.com/office/drawing/2014/main" id="{23F01DC2-D14B-41AC-89DE-B5CAA21E8F82}"/>
              </a:ext>
            </a:extLst>
          </p:cNvPr>
          <p:cNvPicPr>
            <a:picLocks noChangeAspect="1"/>
          </p:cNvPicPr>
          <p:nvPr/>
        </p:nvPicPr>
        <p:blipFill rotWithShape="1">
          <a:blip r:embed="rId6"/>
          <a:srcRect t="34305" b="31111"/>
          <a:stretch/>
        </p:blipFill>
        <p:spPr>
          <a:xfrm>
            <a:off x="5086350" y="527624"/>
            <a:ext cx="4705350" cy="1360529"/>
          </a:xfrm>
          <a:prstGeom prst="rect">
            <a:avLst/>
          </a:prstGeom>
        </p:spPr>
      </p:pic>
      <p:pic>
        <p:nvPicPr>
          <p:cNvPr id="33" name="Picture 32">
            <a:extLst>
              <a:ext uri="{FF2B5EF4-FFF2-40B4-BE49-F238E27FC236}">
                <a16:creationId xmlns:a16="http://schemas.microsoft.com/office/drawing/2014/main" id="{D1F6793F-D312-42BF-9FD2-72747B09141E}"/>
              </a:ext>
            </a:extLst>
          </p:cNvPr>
          <p:cNvPicPr>
            <a:picLocks noChangeAspect="1"/>
          </p:cNvPicPr>
          <p:nvPr/>
        </p:nvPicPr>
        <p:blipFill rotWithShape="1">
          <a:blip r:embed="rId6"/>
          <a:srcRect l="5871" t="38179" r="73684" b="36883"/>
          <a:stretch/>
        </p:blipFill>
        <p:spPr>
          <a:xfrm>
            <a:off x="10562314" y="4757737"/>
            <a:ext cx="962025" cy="981075"/>
          </a:xfrm>
          <a:prstGeom prst="rect">
            <a:avLst/>
          </a:prstGeom>
        </p:spPr>
      </p:pic>
      <p:pic>
        <p:nvPicPr>
          <p:cNvPr id="37" name="Picture 36">
            <a:extLst>
              <a:ext uri="{FF2B5EF4-FFF2-40B4-BE49-F238E27FC236}">
                <a16:creationId xmlns:a16="http://schemas.microsoft.com/office/drawing/2014/main" id="{70353828-DF6B-4B22-95A6-48EA16EAF644}"/>
              </a:ext>
            </a:extLst>
          </p:cNvPr>
          <p:cNvPicPr>
            <a:picLocks noChangeAspect="1"/>
          </p:cNvPicPr>
          <p:nvPr/>
        </p:nvPicPr>
        <p:blipFill rotWithShape="1">
          <a:blip r:embed="rId5"/>
          <a:srcRect l="6599" t="37976" r="73641" b="38390"/>
          <a:stretch/>
        </p:blipFill>
        <p:spPr>
          <a:xfrm>
            <a:off x="10619286" y="3668032"/>
            <a:ext cx="885826" cy="885826"/>
          </a:xfrm>
          <a:prstGeom prst="rect">
            <a:avLst/>
          </a:prstGeom>
        </p:spPr>
      </p:pic>
      <p:pic>
        <p:nvPicPr>
          <p:cNvPr id="41" name="Picture 40">
            <a:extLst>
              <a:ext uri="{FF2B5EF4-FFF2-40B4-BE49-F238E27FC236}">
                <a16:creationId xmlns:a16="http://schemas.microsoft.com/office/drawing/2014/main" id="{4C7DABD5-130D-40CE-9AE9-499C8A86A6D0}"/>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42" name="Picture 41">
            <a:extLst>
              <a:ext uri="{FF2B5EF4-FFF2-40B4-BE49-F238E27FC236}">
                <a16:creationId xmlns:a16="http://schemas.microsoft.com/office/drawing/2014/main" id="{1059D4C0-85A2-4117-AAF9-E74D9E6F2668}"/>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43" name="Picture 42">
            <a:extLst>
              <a:ext uri="{FF2B5EF4-FFF2-40B4-BE49-F238E27FC236}">
                <a16:creationId xmlns:a16="http://schemas.microsoft.com/office/drawing/2014/main" id="{B0569A7D-B955-4AA4-8002-D065E06D7AE3}"/>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pic>
        <p:nvPicPr>
          <p:cNvPr id="44" name="Picture 43">
            <a:extLst>
              <a:ext uri="{FF2B5EF4-FFF2-40B4-BE49-F238E27FC236}">
                <a16:creationId xmlns:a16="http://schemas.microsoft.com/office/drawing/2014/main" id="{3BAD5B1A-7103-4F4A-9629-19B489DF445D}"/>
              </a:ext>
            </a:extLst>
          </p:cNvPr>
          <p:cNvPicPr>
            <a:picLocks noChangeAspect="1"/>
          </p:cNvPicPr>
          <p:nvPr/>
        </p:nvPicPr>
        <p:blipFill rotWithShape="1">
          <a:blip r:embed="rId9"/>
          <a:srcRect l="9682" t="6627" r="81134" b="88916"/>
          <a:stretch/>
        </p:blipFill>
        <p:spPr>
          <a:xfrm>
            <a:off x="12072" y="657700"/>
            <a:ext cx="3074027" cy="839150"/>
          </a:xfrm>
          <a:prstGeom prst="rect">
            <a:avLst/>
          </a:prstGeom>
        </p:spPr>
      </p:pic>
      <p:sp>
        <p:nvSpPr>
          <p:cNvPr id="47" name="Rectangle 46">
            <a:extLst>
              <a:ext uri="{FF2B5EF4-FFF2-40B4-BE49-F238E27FC236}">
                <a16:creationId xmlns:a16="http://schemas.microsoft.com/office/drawing/2014/main" id="{692208FC-74AA-43AB-BF6F-74414D54FCF1}"/>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694174E-6227-41B5-A0C2-9C0415958346}"/>
              </a:ext>
            </a:extLst>
          </p:cNvPr>
          <p:cNvSpPr/>
          <p:nvPr/>
        </p:nvSpPr>
        <p:spPr>
          <a:xfrm>
            <a:off x="50482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E300FC6E-CC21-404D-8708-ACB0ED51814D}"/>
              </a:ext>
            </a:extLst>
          </p:cNvPr>
          <p:cNvCxnSpPr>
            <a:cxnSpLocks/>
            <a:stCxn id="47" idx="1"/>
          </p:cNvCxnSpPr>
          <p:nvPr/>
        </p:nvCxnSpPr>
        <p:spPr>
          <a:xfrm flipH="1">
            <a:off x="1076325" y="551104"/>
            <a:ext cx="1537460" cy="17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75FDCF-D55F-47D9-B6FB-84222A272ED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cxnSp>
        <p:nvCxnSpPr>
          <p:cNvPr id="39" name="Straight Arrow Connector 38">
            <a:extLst>
              <a:ext uri="{FF2B5EF4-FFF2-40B4-BE49-F238E27FC236}">
                <a16:creationId xmlns:a16="http://schemas.microsoft.com/office/drawing/2014/main" id="{9F744084-8DA4-4237-8692-C5A6AEEE601C}"/>
              </a:ext>
            </a:extLst>
          </p:cNvPr>
          <p:cNvCxnSpPr>
            <a:cxnSpLocks/>
          </p:cNvCxnSpPr>
          <p:nvPr/>
        </p:nvCxnSpPr>
        <p:spPr>
          <a:xfrm flipH="1" flipV="1">
            <a:off x="1228350" y="2995476"/>
            <a:ext cx="1272122" cy="99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063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AA3C4C0E-42B8-4075-A139-ACACDE4A20CF}"/>
              </a:ext>
            </a:extLst>
          </p:cNvPr>
          <p:cNvPicPr>
            <a:picLocks noChangeAspect="1"/>
          </p:cNvPicPr>
          <p:nvPr/>
        </p:nvPicPr>
        <p:blipFill rotWithShape="1">
          <a:blip r:embed="rId3"/>
          <a:srcRect l="15859" t="26111" r="10286" b="14445"/>
          <a:stretch/>
        </p:blipFill>
        <p:spPr>
          <a:xfrm rot="20019274">
            <a:off x="4585933" y="705656"/>
            <a:ext cx="3543300" cy="2384485"/>
          </a:xfrm>
          <a:prstGeom prst="rect">
            <a:avLst/>
          </a:prstGeom>
        </p:spPr>
      </p:pic>
      <p:pic>
        <p:nvPicPr>
          <p:cNvPr id="115" name="Picture 114">
            <a:extLst>
              <a:ext uri="{FF2B5EF4-FFF2-40B4-BE49-F238E27FC236}">
                <a16:creationId xmlns:a16="http://schemas.microsoft.com/office/drawing/2014/main" id="{72BD473C-C43B-4805-9E1C-48B8DC360BDE}"/>
              </a:ext>
            </a:extLst>
          </p:cNvPr>
          <p:cNvPicPr>
            <a:picLocks noChangeAspect="1"/>
          </p:cNvPicPr>
          <p:nvPr/>
        </p:nvPicPr>
        <p:blipFill rotWithShape="1">
          <a:blip r:embed="rId4"/>
          <a:srcRect l="1563" t="21637" r="5391" b="15951"/>
          <a:stretch/>
        </p:blipFill>
        <p:spPr>
          <a:xfrm>
            <a:off x="369250" y="3148935"/>
            <a:ext cx="8203250" cy="3099465"/>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524250"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534025" y="5857874"/>
            <a:ext cx="554831" cy="762003"/>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44723" y="3649276"/>
            <a:ext cx="1013501" cy="22098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86430" y="5906701"/>
            <a:ext cx="0" cy="48577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E064FB5-5F13-4EDC-803C-ED177B05E9EA}"/>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32" name="Picture 31">
            <a:extLst>
              <a:ext uri="{FF2B5EF4-FFF2-40B4-BE49-F238E27FC236}">
                <a16:creationId xmlns:a16="http://schemas.microsoft.com/office/drawing/2014/main" id="{445EAFE1-EED8-4E0F-96DC-EC2526C183C1}"/>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34" name="Picture 33">
            <a:extLst>
              <a:ext uri="{FF2B5EF4-FFF2-40B4-BE49-F238E27FC236}">
                <a16:creationId xmlns:a16="http://schemas.microsoft.com/office/drawing/2014/main" id="{82C9C482-24B3-4D44-B249-E8CFEC910D21}"/>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pic>
        <p:nvPicPr>
          <p:cNvPr id="35" name="Picture 34">
            <a:extLst>
              <a:ext uri="{FF2B5EF4-FFF2-40B4-BE49-F238E27FC236}">
                <a16:creationId xmlns:a16="http://schemas.microsoft.com/office/drawing/2014/main" id="{9051AC5E-6BDE-4FD6-AA44-368A790DA8D7}"/>
              </a:ext>
            </a:extLst>
          </p:cNvPr>
          <p:cNvPicPr>
            <a:picLocks noChangeAspect="1"/>
          </p:cNvPicPr>
          <p:nvPr/>
        </p:nvPicPr>
        <p:blipFill rotWithShape="1">
          <a:blip r:embed="rId7"/>
          <a:srcRect l="9682" t="6627" r="81134" b="88916"/>
          <a:stretch/>
        </p:blipFill>
        <p:spPr>
          <a:xfrm>
            <a:off x="12072" y="657700"/>
            <a:ext cx="3074027" cy="839150"/>
          </a:xfrm>
          <a:prstGeom prst="rect">
            <a:avLst/>
          </a:prstGeom>
        </p:spPr>
      </p:pic>
      <p:sp>
        <p:nvSpPr>
          <p:cNvPr id="36" name="Rectangle 35">
            <a:extLst>
              <a:ext uri="{FF2B5EF4-FFF2-40B4-BE49-F238E27FC236}">
                <a16:creationId xmlns:a16="http://schemas.microsoft.com/office/drawing/2014/main" id="{08B1FF29-DEAA-420E-B324-8660701A91A3}"/>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D453F02-B7F7-43C7-98F8-593BBA42F498}"/>
              </a:ext>
            </a:extLst>
          </p:cNvPr>
          <p:cNvSpPr/>
          <p:nvPr/>
        </p:nvSpPr>
        <p:spPr>
          <a:xfrm>
            <a:off x="101917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732BB8F-9A7D-413A-BE0C-8A60DA018B48}"/>
              </a:ext>
            </a:extLst>
          </p:cNvPr>
          <p:cNvCxnSpPr>
            <a:cxnSpLocks/>
            <a:stCxn id="36" idx="1"/>
          </p:cNvCxnSpPr>
          <p:nvPr/>
        </p:nvCxnSpPr>
        <p:spPr>
          <a:xfrm flipH="1">
            <a:off x="1571625" y="551104"/>
            <a:ext cx="1042160" cy="153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FBA6382-5807-4275-B571-7B5DA0586130}"/>
              </a:ext>
            </a:extLst>
          </p:cNvPr>
          <p:cNvPicPr>
            <a:picLocks noChangeAspect="1"/>
          </p:cNvPicPr>
          <p:nvPr/>
        </p:nvPicPr>
        <p:blipFill rotWithShape="1">
          <a:blip r:embed="rId8"/>
          <a:srcRect l="28981" t="25833" r="18763" b="27778"/>
          <a:stretch/>
        </p:blipFill>
        <p:spPr>
          <a:xfrm>
            <a:off x="10423187" y="563799"/>
            <a:ext cx="1281869" cy="951431"/>
          </a:xfrm>
          <a:prstGeom prst="rect">
            <a:avLst/>
          </a:prstGeom>
        </p:spPr>
      </p:pic>
      <p:pic>
        <p:nvPicPr>
          <p:cNvPr id="16" name="Picture 15">
            <a:extLst>
              <a:ext uri="{FF2B5EF4-FFF2-40B4-BE49-F238E27FC236}">
                <a16:creationId xmlns:a16="http://schemas.microsoft.com/office/drawing/2014/main" id="{74D2E8A2-5FC0-4109-932E-0F1223FCB0C9}"/>
              </a:ext>
            </a:extLst>
          </p:cNvPr>
          <p:cNvPicPr>
            <a:picLocks noChangeAspect="1"/>
          </p:cNvPicPr>
          <p:nvPr/>
        </p:nvPicPr>
        <p:blipFill rotWithShape="1">
          <a:blip r:embed="rId9"/>
          <a:srcRect l="31304" t="24444" r="19924" b="27500"/>
          <a:stretch/>
        </p:blipFill>
        <p:spPr>
          <a:xfrm>
            <a:off x="10480337" y="1623707"/>
            <a:ext cx="1196412" cy="985615"/>
          </a:xfrm>
          <a:prstGeom prst="rect">
            <a:avLst/>
          </a:prstGeom>
        </p:spPr>
      </p:pic>
      <p:pic>
        <p:nvPicPr>
          <p:cNvPr id="17" name="Picture 16">
            <a:extLst>
              <a:ext uri="{FF2B5EF4-FFF2-40B4-BE49-F238E27FC236}">
                <a16:creationId xmlns:a16="http://schemas.microsoft.com/office/drawing/2014/main" id="{BCF9FB8F-9414-49FA-8A1E-7B1E90184239}"/>
              </a:ext>
            </a:extLst>
          </p:cNvPr>
          <p:cNvPicPr>
            <a:picLocks noChangeAspect="1"/>
          </p:cNvPicPr>
          <p:nvPr/>
        </p:nvPicPr>
        <p:blipFill rotWithShape="1">
          <a:blip r:embed="rId10"/>
          <a:srcRect l="31962" t="17500" r="20195" b="28333"/>
          <a:stretch/>
        </p:blipFill>
        <p:spPr>
          <a:xfrm>
            <a:off x="10490065" y="2634086"/>
            <a:ext cx="1173622" cy="1110953"/>
          </a:xfrm>
          <a:prstGeom prst="rect">
            <a:avLst/>
          </a:prstGeom>
        </p:spPr>
      </p:pic>
      <p:pic>
        <p:nvPicPr>
          <p:cNvPr id="18" name="Picture 17">
            <a:extLst>
              <a:ext uri="{FF2B5EF4-FFF2-40B4-BE49-F238E27FC236}">
                <a16:creationId xmlns:a16="http://schemas.microsoft.com/office/drawing/2014/main" id="{0863DBF6-9329-4635-B4D7-5AA6C504F478}"/>
              </a:ext>
            </a:extLst>
          </p:cNvPr>
          <p:cNvPicPr>
            <a:picLocks noChangeAspect="1"/>
          </p:cNvPicPr>
          <p:nvPr/>
        </p:nvPicPr>
        <p:blipFill rotWithShape="1">
          <a:blip r:embed="rId11"/>
          <a:srcRect l="31188" t="16759" r="19575" b="27963"/>
          <a:stretch/>
        </p:blipFill>
        <p:spPr>
          <a:xfrm>
            <a:off x="10523301" y="3844857"/>
            <a:ext cx="1207806" cy="1133742"/>
          </a:xfrm>
          <a:prstGeom prst="rect">
            <a:avLst/>
          </a:prstGeom>
        </p:spPr>
      </p:pic>
      <p:pic>
        <p:nvPicPr>
          <p:cNvPr id="19" name="Picture 18">
            <a:extLst>
              <a:ext uri="{FF2B5EF4-FFF2-40B4-BE49-F238E27FC236}">
                <a16:creationId xmlns:a16="http://schemas.microsoft.com/office/drawing/2014/main" id="{22B3D44D-BBEE-453C-8AD9-05DB1FE46240}"/>
              </a:ext>
            </a:extLst>
          </p:cNvPr>
          <p:cNvPicPr>
            <a:picLocks noChangeAspect="1"/>
          </p:cNvPicPr>
          <p:nvPr/>
        </p:nvPicPr>
        <p:blipFill rotWithShape="1">
          <a:blip r:embed="rId12"/>
          <a:srcRect l="30182" t="15001" r="20118" b="27222"/>
          <a:stretch/>
        </p:blipFill>
        <p:spPr>
          <a:xfrm>
            <a:off x="10535054" y="4979076"/>
            <a:ext cx="1219200" cy="1185017"/>
          </a:xfrm>
          <a:prstGeom prst="rect">
            <a:avLst/>
          </a:prstGeom>
        </p:spPr>
      </p:pic>
      <p:grpSp>
        <p:nvGrpSpPr>
          <p:cNvPr id="102" name="Group 101">
            <a:extLst>
              <a:ext uri="{FF2B5EF4-FFF2-40B4-BE49-F238E27FC236}">
                <a16:creationId xmlns:a16="http://schemas.microsoft.com/office/drawing/2014/main" id="{7A3B4DE2-60B7-408C-B989-67C5C906B388}"/>
              </a:ext>
            </a:extLst>
          </p:cNvPr>
          <p:cNvGrpSpPr/>
          <p:nvPr/>
        </p:nvGrpSpPr>
        <p:grpSpPr>
          <a:xfrm>
            <a:off x="8305801" y="1047750"/>
            <a:ext cx="2054157" cy="2869406"/>
            <a:chOff x="8305801" y="1391056"/>
            <a:chExt cx="2054157" cy="2526100"/>
          </a:xfrm>
        </p:grpSpPr>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8934654" y="1391258"/>
              <a:ext cx="0" cy="252589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E9A8-5A94-4110-8EB6-74C8E284E309}"/>
                </a:ext>
              </a:extLst>
            </p:cNvPr>
            <p:cNvCxnSpPr>
              <a:cxnSpLocks/>
            </p:cNvCxnSpPr>
            <p:nvPr/>
          </p:nvCxnSpPr>
          <p:spPr>
            <a:xfrm flipH="1">
              <a:off x="8938260" y="1391056"/>
              <a:ext cx="14216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15D43F-C073-416B-9153-F6AD9468F1EF}"/>
                </a:ext>
              </a:extLst>
            </p:cNvPr>
            <p:cNvCxnSpPr>
              <a:cxnSpLocks/>
            </p:cNvCxnSpPr>
            <p:nvPr/>
          </p:nvCxnSpPr>
          <p:spPr>
            <a:xfrm flipH="1">
              <a:off x="8305801" y="3915181"/>
              <a:ext cx="62864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7D909E0-3AA6-4C6D-B36D-7AAB4210FB0A}"/>
              </a:ext>
            </a:extLst>
          </p:cNvPr>
          <p:cNvGrpSpPr/>
          <p:nvPr/>
        </p:nvGrpSpPr>
        <p:grpSpPr>
          <a:xfrm>
            <a:off x="8305802" y="2095500"/>
            <a:ext cx="2054156" cy="2259806"/>
            <a:chOff x="8305802" y="2351176"/>
            <a:chExt cx="2054156" cy="2004130"/>
          </a:xfrm>
        </p:grpSpPr>
        <p:cxnSp>
          <p:nvCxnSpPr>
            <p:cNvPr id="67" name="Straight Arrow Connector 66">
              <a:extLst>
                <a:ext uri="{FF2B5EF4-FFF2-40B4-BE49-F238E27FC236}">
                  <a16:creationId xmlns:a16="http://schemas.microsoft.com/office/drawing/2014/main" id="{B606590B-CEA1-4296-985D-72BDCCD75A48}"/>
                </a:ext>
              </a:extLst>
            </p:cNvPr>
            <p:cNvCxnSpPr>
              <a:cxnSpLocks/>
            </p:cNvCxnSpPr>
            <p:nvPr/>
          </p:nvCxnSpPr>
          <p:spPr>
            <a:xfrm flipH="1">
              <a:off x="8305802" y="4349521"/>
              <a:ext cx="96916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087678-4941-4CBB-9B4F-23E5AA0E84EB}"/>
                </a:ext>
              </a:extLst>
            </p:cNvPr>
            <p:cNvCxnSpPr>
              <a:cxnSpLocks/>
            </p:cNvCxnSpPr>
            <p:nvPr/>
          </p:nvCxnSpPr>
          <p:spPr>
            <a:xfrm flipH="1">
              <a:off x="9271000" y="2351176"/>
              <a:ext cx="108895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D951D6-B104-4EB7-97F7-DDC94AF59509}"/>
                </a:ext>
              </a:extLst>
            </p:cNvPr>
            <p:cNvCxnSpPr>
              <a:cxnSpLocks/>
            </p:cNvCxnSpPr>
            <p:nvPr/>
          </p:nvCxnSpPr>
          <p:spPr>
            <a:xfrm>
              <a:off x="9273744" y="2362200"/>
              <a:ext cx="0" cy="1993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A80F4-97A6-4FC2-8A8E-2481FA2FC448}"/>
              </a:ext>
            </a:extLst>
          </p:cNvPr>
          <p:cNvGrpSpPr/>
          <p:nvPr/>
        </p:nvGrpSpPr>
        <p:grpSpPr>
          <a:xfrm>
            <a:off x="8305802" y="3248026"/>
            <a:ext cx="2054156" cy="1490116"/>
            <a:chOff x="8305802" y="3581400"/>
            <a:chExt cx="2054156" cy="1156741"/>
          </a:xfrm>
        </p:grpSpPr>
        <p:cxnSp>
          <p:nvCxnSpPr>
            <p:cNvPr id="72" name="Straight Arrow Connector 71">
              <a:extLst>
                <a:ext uri="{FF2B5EF4-FFF2-40B4-BE49-F238E27FC236}">
                  <a16:creationId xmlns:a16="http://schemas.microsoft.com/office/drawing/2014/main" id="{8448136A-E8A0-4C93-B838-F8C3941A8E65}"/>
                </a:ext>
              </a:extLst>
            </p:cNvPr>
            <p:cNvCxnSpPr>
              <a:cxnSpLocks/>
            </p:cNvCxnSpPr>
            <p:nvPr/>
          </p:nvCxnSpPr>
          <p:spPr>
            <a:xfrm flipH="1">
              <a:off x="8305802" y="4738141"/>
              <a:ext cx="132079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A4089BD-AFA6-4CF1-B24C-40316D719694}"/>
                </a:ext>
              </a:extLst>
            </p:cNvPr>
            <p:cNvCxnSpPr>
              <a:cxnSpLocks/>
            </p:cNvCxnSpPr>
            <p:nvPr/>
          </p:nvCxnSpPr>
          <p:spPr>
            <a:xfrm>
              <a:off x="9622994" y="3581400"/>
              <a:ext cx="0" cy="11549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51E7E81-C247-44EF-A0CC-32F7008E0D95}"/>
                </a:ext>
              </a:extLst>
            </p:cNvPr>
            <p:cNvCxnSpPr>
              <a:cxnSpLocks/>
            </p:cNvCxnSpPr>
            <p:nvPr/>
          </p:nvCxnSpPr>
          <p:spPr>
            <a:xfrm flipH="1">
              <a:off x="9607550" y="3585616"/>
              <a:ext cx="75240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90238C-2379-4B2B-8533-D474CE7F4DA8}"/>
              </a:ext>
            </a:extLst>
          </p:cNvPr>
          <p:cNvGrpSpPr/>
          <p:nvPr/>
        </p:nvGrpSpPr>
        <p:grpSpPr>
          <a:xfrm>
            <a:off x="8305803" y="4486275"/>
            <a:ext cx="2054155" cy="688181"/>
            <a:chOff x="8305803" y="4857750"/>
            <a:chExt cx="2054155" cy="316706"/>
          </a:xfrm>
        </p:grpSpPr>
        <p:cxnSp>
          <p:nvCxnSpPr>
            <p:cNvPr id="78" name="Straight Arrow Connector 77">
              <a:extLst>
                <a:ext uri="{FF2B5EF4-FFF2-40B4-BE49-F238E27FC236}">
                  <a16:creationId xmlns:a16="http://schemas.microsoft.com/office/drawing/2014/main" id="{FF479AC8-26D9-4192-9694-6297271746D3}"/>
                </a:ext>
              </a:extLst>
            </p:cNvPr>
            <p:cNvCxnSpPr>
              <a:cxnSpLocks/>
            </p:cNvCxnSpPr>
            <p:nvPr/>
          </p:nvCxnSpPr>
          <p:spPr>
            <a:xfrm flipH="1">
              <a:off x="8305803" y="5172481"/>
              <a:ext cx="16541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83D78C-3D6D-4537-BC20-071A9ED5C7D3}"/>
                </a:ext>
              </a:extLst>
            </p:cNvPr>
            <p:cNvCxnSpPr>
              <a:cxnSpLocks/>
            </p:cNvCxnSpPr>
            <p:nvPr/>
          </p:nvCxnSpPr>
          <p:spPr>
            <a:xfrm flipH="1">
              <a:off x="9953625" y="4858156"/>
              <a:ext cx="40633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BD3C309-C5AB-472D-A691-A622A945E0CE}"/>
                </a:ext>
              </a:extLst>
            </p:cNvPr>
            <p:cNvCxnSpPr>
              <a:cxnSpLocks/>
            </p:cNvCxnSpPr>
            <p:nvPr/>
          </p:nvCxnSpPr>
          <p:spPr>
            <a:xfrm>
              <a:off x="9959544" y="4857750"/>
              <a:ext cx="0" cy="3167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189FF915-B454-4ECC-8DC6-D63B31E85FEE}"/>
              </a:ext>
            </a:extLst>
          </p:cNvPr>
          <p:cNvCxnSpPr>
            <a:cxnSpLocks/>
          </p:cNvCxnSpPr>
          <p:nvPr/>
        </p:nvCxnSpPr>
        <p:spPr>
          <a:xfrm flipH="1">
            <a:off x="8290560" y="5574436"/>
            <a:ext cx="20693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BD968A-EE8E-4356-8271-6FDB22A2D1C6}"/>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4206284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7AEE0-7E6B-4B26-B845-24D59B1DE45E}"/>
              </a:ext>
            </a:extLst>
          </p:cNvPr>
          <p:cNvPicPr>
            <a:picLocks noChangeAspect="1"/>
          </p:cNvPicPr>
          <p:nvPr/>
        </p:nvPicPr>
        <p:blipFill rotWithShape="1">
          <a:blip r:embed="rId3"/>
          <a:srcRect l="7109" t="25139" r="19297" b="21250"/>
          <a:stretch/>
        </p:blipFill>
        <p:spPr>
          <a:xfrm>
            <a:off x="876300" y="3114269"/>
            <a:ext cx="7648574" cy="3134129"/>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524250"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534025" y="5857874"/>
            <a:ext cx="554831" cy="762003"/>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44723" y="3649276"/>
            <a:ext cx="1013501" cy="22098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86430" y="5906701"/>
            <a:ext cx="0" cy="48577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E064FB5-5F13-4EDC-803C-ED177B05E9EA}"/>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32" name="Picture 31">
            <a:extLst>
              <a:ext uri="{FF2B5EF4-FFF2-40B4-BE49-F238E27FC236}">
                <a16:creationId xmlns:a16="http://schemas.microsoft.com/office/drawing/2014/main" id="{445EAFE1-EED8-4E0F-96DC-EC2526C183C1}"/>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34" name="Picture 33">
            <a:extLst>
              <a:ext uri="{FF2B5EF4-FFF2-40B4-BE49-F238E27FC236}">
                <a16:creationId xmlns:a16="http://schemas.microsoft.com/office/drawing/2014/main" id="{82C9C482-24B3-4D44-B249-E8CFEC910D21}"/>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35" name="Picture 34">
            <a:extLst>
              <a:ext uri="{FF2B5EF4-FFF2-40B4-BE49-F238E27FC236}">
                <a16:creationId xmlns:a16="http://schemas.microsoft.com/office/drawing/2014/main" id="{9051AC5E-6BDE-4FD6-AA44-368A790DA8D7}"/>
              </a:ext>
            </a:extLst>
          </p:cNvPr>
          <p:cNvPicPr>
            <a:picLocks noChangeAspect="1"/>
          </p:cNvPicPr>
          <p:nvPr/>
        </p:nvPicPr>
        <p:blipFill rotWithShape="1">
          <a:blip r:embed="rId6"/>
          <a:srcRect l="9682" t="6627" r="81134" b="88916"/>
          <a:stretch/>
        </p:blipFill>
        <p:spPr>
          <a:xfrm>
            <a:off x="12072" y="657700"/>
            <a:ext cx="3074027" cy="839150"/>
          </a:xfrm>
          <a:prstGeom prst="rect">
            <a:avLst/>
          </a:prstGeom>
        </p:spPr>
      </p:pic>
      <p:sp>
        <p:nvSpPr>
          <p:cNvPr id="36" name="Rectangle 35">
            <a:extLst>
              <a:ext uri="{FF2B5EF4-FFF2-40B4-BE49-F238E27FC236}">
                <a16:creationId xmlns:a16="http://schemas.microsoft.com/office/drawing/2014/main" id="{08B1FF29-DEAA-420E-B324-8660701A91A3}"/>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D453F02-B7F7-43C7-98F8-593BBA42F498}"/>
              </a:ext>
            </a:extLst>
          </p:cNvPr>
          <p:cNvSpPr/>
          <p:nvPr/>
        </p:nvSpPr>
        <p:spPr>
          <a:xfrm>
            <a:off x="152400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732BB8F-9A7D-413A-BE0C-8A60DA018B48}"/>
              </a:ext>
            </a:extLst>
          </p:cNvPr>
          <p:cNvCxnSpPr>
            <a:cxnSpLocks/>
            <a:stCxn id="36" idx="1"/>
          </p:cNvCxnSpPr>
          <p:nvPr/>
        </p:nvCxnSpPr>
        <p:spPr>
          <a:xfrm flipH="1">
            <a:off x="2066925" y="551104"/>
            <a:ext cx="546860" cy="210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A3B4DE2-60B7-408C-B989-67C5C906B388}"/>
              </a:ext>
            </a:extLst>
          </p:cNvPr>
          <p:cNvGrpSpPr/>
          <p:nvPr/>
        </p:nvGrpSpPr>
        <p:grpSpPr>
          <a:xfrm>
            <a:off x="8305801" y="1047750"/>
            <a:ext cx="2054157" cy="2869406"/>
            <a:chOff x="8305801" y="1391056"/>
            <a:chExt cx="2054157" cy="2526100"/>
          </a:xfrm>
        </p:grpSpPr>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8934654" y="1391258"/>
              <a:ext cx="0" cy="252589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E9A8-5A94-4110-8EB6-74C8E284E309}"/>
                </a:ext>
              </a:extLst>
            </p:cNvPr>
            <p:cNvCxnSpPr>
              <a:cxnSpLocks/>
            </p:cNvCxnSpPr>
            <p:nvPr/>
          </p:nvCxnSpPr>
          <p:spPr>
            <a:xfrm flipH="1">
              <a:off x="8938260" y="1391056"/>
              <a:ext cx="14216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15D43F-C073-416B-9153-F6AD9468F1EF}"/>
                </a:ext>
              </a:extLst>
            </p:cNvPr>
            <p:cNvCxnSpPr>
              <a:cxnSpLocks/>
            </p:cNvCxnSpPr>
            <p:nvPr/>
          </p:nvCxnSpPr>
          <p:spPr>
            <a:xfrm flipH="1">
              <a:off x="8305801" y="3915181"/>
              <a:ext cx="62864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7D909E0-3AA6-4C6D-B36D-7AAB4210FB0A}"/>
              </a:ext>
            </a:extLst>
          </p:cNvPr>
          <p:cNvGrpSpPr/>
          <p:nvPr/>
        </p:nvGrpSpPr>
        <p:grpSpPr>
          <a:xfrm>
            <a:off x="8305802" y="2095500"/>
            <a:ext cx="2054156" cy="2259806"/>
            <a:chOff x="8305802" y="2351176"/>
            <a:chExt cx="2054156" cy="2004130"/>
          </a:xfrm>
        </p:grpSpPr>
        <p:cxnSp>
          <p:nvCxnSpPr>
            <p:cNvPr id="67" name="Straight Arrow Connector 66">
              <a:extLst>
                <a:ext uri="{FF2B5EF4-FFF2-40B4-BE49-F238E27FC236}">
                  <a16:creationId xmlns:a16="http://schemas.microsoft.com/office/drawing/2014/main" id="{B606590B-CEA1-4296-985D-72BDCCD75A48}"/>
                </a:ext>
              </a:extLst>
            </p:cNvPr>
            <p:cNvCxnSpPr>
              <a:cxnSpLocks/>
            </p:cNvCxnSpPr>
            <p:nvPr/>
          </p:nvCxnSpPr>
          <p:spPr>
            <a:xfrm flipH="1">
              <a:off x="8305802" y="4349521"/>
              <a:ext cx="96916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087678-4941-4CBB-9B4F-23E5AA0E84EB}"/>
                </a:ext>
              </a:extLst>
            </p:cNvPr>
            <p:cNvCxnSpPr>
              <a:cxnSpLocks/>
            </p:cNvCxnSpPr>
            <p:nvPr/>
          </p:nvCxnSpPr>
          <p:spPr>
            <a:xfrm flipH="1">
              <a:off x="9271000" y="2351176"/>
              <a:ext cx="108895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D951D6-B104-4EB7-97F7-DDC94AF59509}"/>
                </a:ext>
              </a:extLst>
            </p:cNvPr>
            <p:cNvCxnSpPr>
              <a:cxnSpLocks/>
            </p:cNvCxnSpPr>
            <p:nvPr/>
          </p:nvCxnSpPr>
          <p:spPr>
            <a:xfrm>
              <a:off x="9273744" y="2362200"/>
              <a:ext cx="0" cy="1993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A80F4-97A6-4FC2-8A8E-2481FA2FC448}"/>
              </a:ext>
            </a:extLst>
          </p:cNvPr>
          <p:cNvGrpSpPr/>
          <p:nvPr/>
        </p:nvGrpSpPr>
        <p:grpSpPr>
          <a:xfrm>
            <a:off x="8305802" y="3248026"/>
            <a:ext cx="2054156" cy="1490116"/>
            <a:chOff x="8305802" y="3581400"/>
            <a:chExt cx="2054156" cy="1156741"/>
          </a:xfrm>
        </p:grpSpPr>
        <p:cxnSp>
          <p:nvCxnSpPr>
            <p:cNvPr id="72" name="Straight Arrow Connector 71">
              <a:extLst>
                <a:ext uri="{FF2B5EF4-FFF2-40B4-BE49-F238E27FC236}">
                  <a16:creationId xmlns:a16="http://schemas.microsoft.com/office/drawing/2014/main" id="{8448136A-E8A0-4C93-B838-F8C3941A8E65}"/>
                </a:ext>
              </a:extLst>
            </p:cNvPr>
            <p:cNvCxnSpPr>
              <a:cxnSpLocks/>
            </p:cNvCxnSpPr>
            <p:nvPr/>
          </p:nvCxnSpPr>
          <p:spPr>
            <a:xfrm flipH="1">
              <a:off x="8305802" y="4738141"/>
              <a:ext cx="132079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A4089BD-AFA6-4CF1-B24C-40316D719694}"/>
                </a:ext>
              </a:extLst>
            </p:cNvPr>
            <p:cNvCxnSpPr>
              <a:cxnSpLocks/>
            </p:cNvCxnSpPr>
            <p:nvPr/>
          </p:nvCxnSpPr>
          <p:spPr>
            <a:xfrm>
              <a:off x="9622994" y="3581400"/>
              <a:ext cx="0" cy="11549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51E7E81-C247-44EF-A0CC-32F7008E0D95}"/>
                </a:ext>
              </a:extLst>
            </p:cNvPr>
            <p:cNvCxnSpPr>
              <a:cxnSpLocks/>
            </p:cNvCxnSpPr>
            <p:nvPr/>
          </p:nvCxnSpPr>
          <p:spPr>
            <a:xfrm flipH="1">
              <a:off x="9607550" y="3585616"/>
              <a:ext cx="75240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90238C-2379-4B2B-8533-D474CE7F4DA8}"/>
              </a:ext>
            </a:extLst>
          </p:cNvPr>
          <p:cNvGrpSpPr/>
          <p:nvPr/>
        </p:nvGrpSpPr>
        <p:grpSpPr>
          <a:xfrm>
            <a:off x="8305803" y="4486275"/>
            <a:ext cx="2054155" cy="688181"/>
            <a:chOff x="8305803" y="4857750"/>
            <a:chExt cx="2054155" cy="316706"/>
          </a:xfrm>
        </p:grpSpPr>
        <p:cxnSp>
          <p:nvCxnSpPr>
            <p:cNvPr id="78" name="Straight Arrow Connector 77">
              <a:extLst>
                <a:ext uri="{FF2B5EF4-FFF2-40B4-BE49-F238E27FC236}">
                  <a16:creationId xmlns:a16="http://schemas.microsoft.com/office/drawing/2014/main" id="{FF479AC8-26D9-4192-9694-6297271746D3}"/>
                </a:ext>
              </a:extLst>
            </p:cNvPr>
            <p:cNvCxnSpPr>
              <a:cxnSpLocks/>
            </p:cNvCxnSpPr>
            <p:nvPr/>
          </p:nvCxnSpPr>
          <p:spPr>
            <a:xfrm flipH="1">
              <a:off x="8305803" y="5172481"/>
              <a:ext cx="16541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83D78C-3D6D-4537-BC20-071A9ED5C7D3}"/>
                </a:ext>
              </a:extLst>
            </p:cNvPr>
            <p:cNvCxnSpPr>
              <a:cxnSpLocks/>
            </p:cNvCxnSpPr>
            <p:nvPr/>
          </p:nvCxnSpPr>
          <p:spPr>
            <a:xfrm flipH="1">
              <a:off x="9953625" y="4858156"/>
              <a:ext cx="40633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BD3C309-C5AB-472D-A691-A622A945E0CE}"/>
                </a:ext>
              </a:extLst>
            </p:cNvPr>
            <p:cNvCxnSpPr>
              <a:cxnSpLocks/>
            </p:cNvCxnSpPr>
            <p:nvPr/>
          </p:nvCxnSpPr>
          <p:spPr>
            <a:xfrm>
              <a:off x="9959544" y="4857750"/>
              <a:ext cx="0" cy="3167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189FF915-B454-4ECC-8DC6-D63B31E85FEE}"/>
              </a:ext>
            </a:extLst>
          </p:cNvPr>
          <p:cNvCxnSpPr>
            <a:cxnSpLocks/>
          </p:cNvCxnSpPr>
          <p:nvPr/>
        </p:nvCxnSpPr>
        <p:spPr>
          <a:xfrm flipH="1">
            <a:off x="8290560" y="5574436"/>
            <a:ext cx="20693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24262F4-683E-4822-A488-1372B47CAD8A}"/>
              </a:ext>
            </a:extLst>
          </p:cNvPr>
          <p:cNvPicPr>
            <a:picLocks noChangeAspect="1"/>
          </p:cNvPicPr>
          <p:nvPr/>
        </p:nvPicPr>
        <p:blipFill rotWithShape="1">
          <a:blip r:embed="rId7"/>
          <a:srcRect l="21091" t="16829" r="24339" b="6035"/>
          <a:stretch/>
        </p:blipFill>
        <p:spPr>
          <a:xfrm>
            <a:off x="10526630" y="4935151"/>
            <a:ext cx="1177046" cy="1391056"/>
          </a:xfrm>
          <a:prstGeom prst="rect">
            <a:avLst/>
          </a:prstGeom>
        </p:spPr>
      </p:pic>
      <p:pic>
        <p:nvPicPr>
          <p:cNvPr id="7" name="Picture 6">
            <a:extLst>
              <a:ext uri="{FF2B5EF4-FFF2-40B4-BE49-F238E27FC236}">
                <a16:creationId xmlns:a16="http://schemas.microsoft.com/office/drawing/2014/main" id="{2CF82E34-4282-4FD1-8CBA-587A145BD2C4}"/>
              </a:ext>
            </a:extLst>
          </p:cNvPr>
          <p:cNvPicPr>
            <a:picLocks noChangeAspect="1"/>
          </p:cNvPicPr>
          <p:nvPr/>
        </p:nvPicPr>
        <p:blipFill rotWithShape="1">
          <a:blip r:embed="rId8"/>
          <a:srcRect l="22905" t="18437" r="23878" b="6585"/>
          <a:stretch/>
        </p:blipFill>
        <p:spPr>
          <a:xfrm>
            <a:off x="10536764" y="3602462"/>
            <a:ext cx="1147864" cy="1352146"/>
          </a:xfrm>
          <a:prstGeom prst="rect">
            <a:avLst/>
          </a:prstGeom>
        </p:spPr>
      </p:pic>
      <p:pic>
        <p:nvPicPr>
          <p:cNvPr id="8" name="Picture 7">
            <a:extLst>
              <a:ext uri="{FF2B5EF4-FFF2-40B4-BE49-F238E27FC236}">
                <a16:creationId xmlns:a16="http://schemas.microsoft.com/office/drawing/2014/main" id="{E60EB286-CAEE-49AE-9D64-90511C654653}"/>
              </a:ext>
            </a:extLst>
          </p:cNvPr>
          <p:cNvPicPr>
            <a:picLocks noChangeAspect="1"/>
          </p:cNvPicPr>
          <p:nvPr/>
        </p:nvPicPr>
        <p:blipFill rotWithShape="1">
          <a:blip r:embed="rId9"/>
          <a:srcRect l="22568" t="18146" r="23313" b="7955"/>
          <a:stretch/>
        </p:blipFill>
        <p:spPr>
          <a:xfrm>
            <a:off x="10498647" y="2294709"/>
            <a:ext cx="1167319" cy="1332689"/>
          </a:xfrm>
          <a:prstGeom prst="rect">
            <a:avLst/>
          </a:prstGeom>
        </p:spPr>
      </p:pic>
      <p:pic>
        <p:nvPicPr>
          <p:cNvPr id="9" name="Picture 8">
            <a:extLst>
              <a:ext uri="{FF2B5EF4-FFF2-40B4-BE49-F238E27FC236}">
                <a16:creationId xmlns:a16="http://schemas.microsoft.com/office/drawing/2014/main" id="{8FF85D7E-5BBD-43F7-9666-18208DB451C3}"/>
              </a:ext>
            </a:extLst>
          </p:cNvPr>
          <p:cNvPicPr>
            <a:picLocks noChangeAspect="1"/>
          </p:cNvPicPr>
          <p:nvPr/>
        </p:nvPicPr>
        <p:blipFill rotWithShape="1">
          <a:blip r:embed="rId10"/>
          <a:srcRect l="21852" t="32889" r="24479" b="6158"/>
          <a:stretch/>
        </p:blipFill>
        <p:spPr>
          <a:xfrm>
            <a:off x="10496215" y="1253850"/>
            <a:ext cx="1157592" cy="1099227"/>
          </a:xfrm>
          <a:prstGeom prst="rect">
            <a:avLst/>
          </a:prstGeom>
        </p:spPr>
      </p:pic>
      <p:pic>
        <p:nvPicPr>
          <p:cNvPr id="10" name="Picture 9">
            <a:extLst>
              <a:ext uri="{FF2B5EF4-FFF2-40B4-BE49-F238E27FC236}">
                <a16:creationId xmlns:a16="http://schemas.microsoft.com/office/drawing/2014/main" id="{A1D59AD6-7323-49B3-BD99-E7FEA2D46A08}"/>
              </a:ext>
            </a:extLst>
          </p:cNvPr>
          <p:cNvPicPr>
            <a:picLocks noChangeAspect="1"/>
          </p:cNvPicPr>
          <p:nvPr/>
        </p:nvPicPr>
        <p:blipFill rotWithShape="1">
          <a:blip r:embed="rId11"/>
          <a:srcRect l="20744" t="44105" r="25136" b="5730"/>
          <a:stretch/>
        </p:blipFill>
        <p:spPr>
          <a:xfrm>
            <a:off x="10486487" y="392954"/>
            <a:ext cx="1167320" cy="904672"/>
          </a:xfrm>
          <a:prstGeom prst="rect">
            <a:avLst/>
          </a:prstGeom>
        </p:spPr>
      </p:pic>
      <p:pic>
        <p:nvPicPr>
          <p:cNvPr id="11" name="Picture 10">
            <a:extLst>
              <a:ext uri="{FF2B5EF4-FFF2-40B4-BE49-F238E27FC236}">
                <a16:creationId xmlns:a16="http://schemas.microsoft.com/office/drawing/2014/main" id="{A8BE3D74-AAF4-4B49-8EE9-6C264DD2CC3F}"/>
              </a:ext>
            </a:extLst>
          </p:cNvPr>
          <p:cNvPicPr>
            <a:picLocks noChangeAspect="1"/>
          </p:cNvPicPr>
          <p:nvPr/>
        </p:nvPicPr>
        <p:blipFill rotWithShape="1">
          <a:blip r:embed="rId12"/>
          <a:srcRect l="9125" t="34299" r="5126" b="34646"/>
          <a:stretch/>
        </p:blipFill>
        <p:spPr>
          <a:xfrm>
            <a:off x="3625324" y="1163456"/>
            <a:ext cx="4899550" cy="1483603"/>
          </a:xfrm>
          <a:prstGeom prst="rect">
            <a:avLst/>
          </a:prstGeom>
        </p:spPr>
      </p:pic>
      <p:sp>
        <p:nvSpPr>
          <p:cNvPr id="42" name="TextBox 41">
            <a:extLst>
              <a:ext uri="{FF2B5EF4-FFF2-40B4-BE49-F238E27FC236}">
                <a16:creationId xmlns:a16="http://schemas.microsoft.com/office/drawing/2014/main" id="{8A13521F-8E8D-4635-B42D-C74BF1B4A872}"/>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751061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569</Words>
  <Application>Microsoft Office PowerPoint</Application>
  <PresentationFormat>Widescreen</PresentationFormat>
  <Paragraphs>138</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nirvik saha</dc:creator>
  <cp:lastModifiedBy>nirvik saha</cp:lastModifiedBy>
  <cp:revision>2</cp:revision>
  <dcterms:created xsi:type="dcterms:W3CDTF">2019-07-30T19:38:34Z</dcterms:created>
  <dcterms:modified xsi:type="dcterms:W3CDTF">2019-07-31T05:22:00Z</dcterms:modified>
</cp:coreProperties>
</file>